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8CC29-D2E6-42C3-897D-6A0C2550ADD0}" v="27" dt="2025-06-24T09:50:57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Ljulj" userId="38728bc7-bfc0-4980-b53e-18e6bbf00371" providerId="ADAL" clId="{AFD8CC29-D2E6-42C3-897D-6A0C2550ADD0}"/>
    <pc:docChg chg="custSel addSld modSld">
      <pc:chgData name="Antonio Ljulj" userId="38728bc7-bfc0-4980-b53e-18e6bbf00371" providerId="ADAL" clId="{AFD8CC29-D2E6-42C3-897D-6A0C2550ADD0}" dt="2025-06-24T09:51:50.456" v="412" actId="1076"/>
      <pc:docMkLst>
        <pc:docMk/>
      </pc:docMkLst>
      <pc:sldChg chg="addSp delSp modSp mod">
        <pc:chgData name="Antonio Ljulj" userId="38728bc7-bfc0-4980-b53e-18e6bbf00371" providerId="ADAL" clId="{AFD8CC29-D2E6-42C3-897D-6A0C2550ADD0}" dt="2025-06-24T09:49:34.617" v="388" actId="27636"/>
        <pc:sldMkLst>
          <pc:docMk/>
          <pc:sldMk cId="3544147741" sldId="256"/>
        </pc:sldMkLst>
        <pc:spChg chg="mod">
          <ac:chgData name="Antonio Ljulj" userId="38728bc7-bfc0-4980-b53e-18e6bbf00371" providerId="ADAL" clId="{AFD8CC29-D2E6-42C3-897D-6A0C2550ADD0}" dt="2025-06-24T09:49:29.033" v="386" actId="1076"/>
          <ac:spMkLst>
            <pc:docMk/>
            <pc:sldMk cId="3544147741" sldId="256"/>
            <ac:spMk id="2" creationId="{BDDE90AC-5C89-1B0D-8508-48C426C16BD8}"/>
          </ac:spMkLst>
        </pc:spChg>
        <pc:spChg chg="mod">
          <ac:chgData name="Antonio Ljulj" userId="38728bc7-bfc0-4980-b53e-18e6bbf00371" providerId="ADAL" clId="{AFD8CC29-D2E6-42C3-897D-6A0C2550ADD0}" dt="2025-06-24T09:49:34.617" v="388" actId="27636"/>
          <ac:spMkLst>
            <pc:docMk/>
            <pc:sldMk cId="3544147741" sldId="256"/>
            <ac:spMk id="3" creationId="{98EC9D68-C5DA-4C9B-3DCB-BEB621654986}"/>
          </ac:spMkLst>
        </pc:spChg>
        <pc:picChg chg="add mod">
          <ac:chgData name="Antonio Ljulj" userId="38728bc7-bfc0-4980-b53e-18e6bbf00371" providerId="ADAL" clId="{AFD8CC29-D2E6-42C3-897D-6A0C2550ADD0}" dt="2025-06-24T09:43:45.580" v="344" actId="1076"/>
          <ac:picMkLst>
            <pc:docMk/>
            <pc:sldMk cId="3544147741" sldId="256"/>
            <ac:picMk id="5" creationId="{21DF41DA-55BC-7A75-321C-7CAA1A89565E}"/>
          </ac:picMkLst>
        </pc:picChg>
        <pc:picChg chg="add del mod">
          <ac:chgData name="Antonio Ljulj" userId="38728bc7-bfc0-4980-b53e-18e6bbf00371" providerId="ADAL" clId="{AFD8CC29-D2E6-42C3-897D-6A0C2550ADD0}" dt="2025-06-24T09:43:18.974" v="336" actId="478"/>
          <ac:picMkLst>
            <pc:docMk/>
            <pc:sldMk cId="3544147741" sldId="256"/>
            <ac:picMk id="6" creationId="{7CEC634F-ED45-1557-2A7A-1ECBB7EE7C97}"/>
          </ac:picMkLst>
        </pc:picChg>
        <pc:picChg chg="add del mod">
          <ac:chgData name="Antonio Ljulj" userId="38728bc7-bfc0-4980-b53e-18e6bbf00371" providerId="ADAL" clId="{AFD8CC29-D2E6-42C3-897D-6A0C2550ADD0}" dt="2025-06-24T09:43:13.343" v="334" actId="478"/>
          <ac:picMkLst>
            <pc:docMk/>
            <pc:sldMk cId="3544147741" sldId="256"/>
            <ac:picMk id="7" creationId="{1E796B1F-0514-8F7D-ED2C-614B196F7F5B}"/>
          </ac:picMkLst>
        </pc:picChg>
        <pc:picChg chg="add mod">
          <ac:chgData name="Antonio Ljulj" userId="38728bc7-bfc0-4980-b53e-18e6bbf00371" providerId="ADAL" clId="{AFD8CC29-D2E6-42C3-897D-6A0C2550ADD0}" dt="2025-06-24T09:43:41.052" v="343" actId="1076"/>
          <ac:picMkLst>
            <pc:docMk/>
            <pc:sldMk cId="3544147741" sldId="256"/>
            <ac:picMk id="9" creationId="{462C46E8-2104-F0CC-0AA7-56BA92956B4F}"/>
          </ac:picMkLst>
        </pc:picChg>
        <pc:picChg chg="add del mod">
          <ac:chgData name="Antonio Ljulj" userId="38728bc7-bfc0-4980-b53e-18e6bbf00371" providerId="ADAL" clId="{AFD8CC29-D2E6-42C3-897D-6A0C2550ADD0}" dt="2025-06-24T09:44:31.253" v="347" actId="21"/>
          <ac:picMkLst>
            <pc:docMk/>
            <pc:sldMk cId="3544147741" sldId="256"/>
            <ac:picMk id="10" creationId="{CE032ED2-73D4-CC45-95C5-6BDD4BE5A245}"/>
          </ac:picMkLst>
        </pc:picChg>
        <pc:picChg chg="add del mod">
          <ac:chgData name="Antonio Ljulj" userId="38728bc7-bfc0-4980-b53e-18e6bbf00371" providerId="ADAL" clId="{AFD8CC29-D2E6-42C3-897D-6A0C2550ADD0}" dt="2025-06-24T09:44:35.636" v="349" actId="21"/>
          <ac:picMkLst>
            <pc:docMk/>
            <pc:sldMk cId="3544147741" sldId="256"/>
            <ac:picMk id="11" creationId="{CE032ED2-73D4-CC45-95C5-6BDD4BE5A245}"/>
          </ac:picMkLst>
        </pc:picChg>
        <pc:picChg chg="add del mod">
          <ac:chgData name="Antonio Ljulj" userId="38728bc7-bfc0-4980-b53e-18e6bbf00371" providerId="ADAL" clId="{AFD8CC29-D2E6-42C3-897D-6A0C2550ADD0}" dt="2025-06-24T09:44:40.298" v="351" actId="478"/>
          <ac:picMkLst>
            <pc:docMk/>
            <pc:sldMk cId="3544147741" sldId="256"/>
            <ac:picMk id="12" creationId="{CE032ED2-73D4-CC45-95C5-6BDD4BE5A245}"/>
          </ac:picMkLst>
        </pc:picChg>
        <pc:picChg chg="add mod">
          <ac:chgData name="Antonio Ljulj" userId="38728bc7-bfc0-4980-b53e-18e6bbf00371" providerId="ADAL" clId="{AFD8CC29-D2E6-42C3-897D-6A0C2550ADD0}" dt="2025-06-24T09:47:08.717" v="375" actId="1076"/>
          <ac:picMkLst>
            <pc:docMk/>
            <pc:sldMk cId="3544147741" sldId="256"/>
            <ac:picMk id="14" creationId="{D859BD8F-378A-9A4C-6629-DD6E0B353580}"/>
          </ac:picMkLst>
        </pc:picChg>
        <pc:picChg chg="add mod">
          <ac:chgData name="Antonio Ljulj" userId="38728bc7-bfc0-4980-b53e-18e6bbf00371" providerId="ADAL" clId="{AFD8CC29-D2E6-42C3-897D-6A0C2550ADD0}" dt="2025-06-24T09:47:07.503" v="374" actId="1076"/>
          <ac:picMkLst>
            <pc:docMk/>
            <pc:sldMk cId="3544147741" sldId="256"/>
            <ac:picMk id="16" creationId="{EE628BA1-D689-D3E2-C23C-141578120E2B}"/>
          </ac:picMkLst>
        </pc:picChg>
        <pc:picChg chg="add mod">
          <ac:chgData name="Antonio Ljulj" userId="38728bc7-bfc0-4980-b53e-18e6bbf00371" providerId="ADAL" clId="{AFD8CC29-D2E6-42C3-897D-6A0C2550ADD0}" dt="2025-06-24T09:47:06.244" v="373" actId="1076"/>
          <ac:picMkLst>
            <pc:docMk/>
            <pc:sldMk cId="3544147741" sldId="256"/>
            <ac:picMk id="18" creationId="{6DC90FF2-7C39-B8C2-A444-2DD1A5160C2D}"/>
          </ac:picMkLst>
        </pc:picChg>
      </pc:sldChg>
      <pc:sldChg chg="modSp mod">
        <pc:chgData name="Antonio Ljulj" userId="38728bc7-bfc0-4980-b53e-18e6bbf00371" providerId="ADAL" clId="{AFD8CC29-D2E6-42C3-897D-6A0C2550ADD0}" dt="2025-06-07T06:18:42.468" v="112" actId="20577"/>
        <pc:sldMkLst>
          <pc:docMk/>
          <pc:sldMk cId="618865429" sldId="257"/>
        </pc:sldMkLst>
        <pc:spChg chg="mod">
          <ac:chgData name="Antonio Ljulj" userId="38728bc7-bfc0-4980-b53e-18e6bbf00371" providerId="ADAL" clId="{AFD8CC29-D2E6-42C3-897D-6A0C2550ADD0}" dt="2025-06-07T06:16:41.037" v="22" actId="20577"/>
          <ac:spMkLst>
            <pc:docMk/>
            <pc:sldMk cId="618865429" sldId="257"/>
            <ac:spMk id="2" creationId="{43370C1D-DD79-20B0-139B-722606DAFDC9}"/>
          </ac:spMkLst>
        </pc:spChg>
        <pc:spChg chg="mod">
          <ac:chgData name="Antonio Ljulj" userId="38728bc7-bfc0-4980-b53e-18e6bbf00371" providerId="ADAL" clId="{AFD8CC29-D2E6-42C3-897D-6A0C2550ADD0}" dt="2025-06-07T06:18:42.468" v="112" actId="20577"/>
          <ac:spMkLst>
            <pc:docMk/>
            <pc:sldMk cId="618865429" sldId="257"/>
            <ac:spMk id="3" creationId="{38E2F9D5-A3CF-B1E0-FDE8-6DE27B1D135F}"/>
          </ac:spMkLst>
        </pc:spChg>
      </pc:sldChg>
      <pc:sldChg chg="addSp modSp mod">
        <pc:chgData name="Antonio Ljulj" userId="38728bc7-bfc0-4980-b53e-18e6bbf00371" providerId="ADAL" clId="{AFD8CC29-D2E6-42C3-897D-6A0C2550ADD0}" dt="2025-06-07T06:20:55.174" v="184" actId="207"/>
        <pc:sldMkLst>
          <pc:docMk/>
          <pc:sldMk cId="1681395507" sldId="262"/>
        </pc:sldMkLst>
        <pc:spChg chg="add mod">
          <ac:chgData name="Antonio Ljulj" userId="38728bc7-bfc0-4980-b53e-18e6bbf00371" providerId="ADAL" clId="{AFD8CC29-D2E6-42C3-897D-6A0C2550ADD0}" dt="2025-06-07T06:20:55.174" v="184" actId="207"/>
          <ac:spMkLst>
            <pc:docMk/>
            <pc:sldMk cId="1681395507" sldId="262"/>
            <ac:spMk id="11" creationId="{B931B4B7-B526-2EF4-6258-D49BF56332F6}"/>
          </ac:spMkLst>
        </pc:spChg>
      </pc:sldChg>
      <pc:sldChg chg="modSp mod">
        <pc:chgData name="Antonio Ljulj" userId="38728bc7-bfc0-4980-b53e-18e6bbf00371" providerId="ADAL" clId="{AFD8CC29-D2E6-42C3-897D-6A0C2550ADD0}" dt="2025-06-07T06:21:46.934" v="192" actId="1076"/>
        <pc:sldMkLst>
          <pc:docMk/>
          <pc:sldMk cId="4253914591" sldId="263"/>
        </pc:sldMkLst>
        <pc:graphicFrameChg chg="mod">
          <ac:chgData name="Antonio Ljulj" userId="38728bc7-bfc0-4980-b53e-18e6bbf00371" providerId="ADAL" clId="{AFD8CC29-D2E6-42C3-897D-6A0C2550ADD0}" dt="2025-06-07T06:21:46.934" v="192" actId="1076"/>
          <ac:graphicFrameMkLst>
            <pc:docMk/>
            <pc:sldMk cId="4253914591" sldId="263"/>
            <ac:graphicFrameMk id="4" creationId="{179585F3-EDF3-808D-2A9E-7E73D7DD06B9}"/>
          </ac:graphicFrameMkLst>
        </pc:graphicFrameChg>
      </pc:sldChg>
      <pc:sldChg chg="modSp mod">
        <pc:chgData name="Antonio Ljulj" userId="38728bc7-bfc0-4980-b53e-18e6bbf00371" providerId="ADAL" clId="{AFD8CC29-D2E6-42C3-897D-6A0C2550ADD0}" dt="2025-06-07T06:21:29.056" v="187" actId="14100"/>
        <pc:sldMkLst>
          <pc:docMk/>
          <pc:sldMk cId="3725841536" sldId="264"/>
        </pc:sldMkLst>
        <pc:picChg chg="mod">
          <ac:chgData name="Antonio Ljulj" userId="38728bc7-bfc0-4980-b53e-18e6bbf00371" providerId="ADAL" clId="{AFD8CC29-D2E6-42C3-897D-6A0C2550ADD0}" dt="2025-06-07T06:21:29.056" v="187" actId="14100"/>
          <ac:picMkLst>
            <pc:docMk/>
            <pc:sldMk cId="3725841536" sldId="264"/>
            <ac:picMk id="10" creationId="{F53A5BC3-D903-C6FE-7D95-C6B3560AAFF0}"/>
          </ac:picMkLst>
        </pc:picChg>
      </pc:sldChg>
      <pc:sldChg chg="modSp mod">
        <pc:chgData name="Antonio Ljulj" userId="38728bc7-bfc0-4980-b53e-18e6bbf00371" providerId="ADAL" clId="{AFD8CC29-D2E6-42C3-897D-6A0C2550ADD0}" dt="2025-06-07T06:22:05.642" v="193" actId="14100"/>
        <pc:sldMkLst>
          <pc:docMk/>
          <pc:sldMk cId="3393318011" sldId="266"/>
        </pc:sldMkLst>
        <pc:graphicFrameChg chg="mod">
          <ac:chgData name="Antonio Ljulj" userId="38728bc7-bfc0-4980-b53e-18e6bbf00371" providerId="ADAL" clId="{AFD8CC29-D2E6-42C3-897D-6A0C2550ADD0}" dt="2025-06-07T06:22:05.642" v="193" actId="14100"/>
          <ac:graphicFrameMkLst>
            <pc:docMk/>
            <pc:sldMk cId="3393318011" sldId="266"/>
            <ac:graphicFrameMk id="6" creationId="{FFBE5127-A16D-39E7-AED9-B6D2995D06E6}"/>
          </ac:graphicFrameMkLst>
        </pc:graphicFrameChg>
      </pc:sldChg>
      <pc:sldChg chg="modSp mod">
        <pc:chgData name="Antonio Ljulj" userId="38728bc7-bfc0-4980-b53e-18e6bbf00371" providerId="ADAL" clId="{AFD8CC29-D2E6-42C3-897D-6A0C2550ADD0}" dt="2025-06-07T06:22:39.663" v="213" actId="20577"/>
        <pc:sldMkLst>
          <pc:docMk/>
          <pc:sldMk cId="1479521207" sldId="267"/>
        </pc:sldMkLst>
        <pc:spChg chg="mod">
          <ac:chgData name="Antonio Ljulj" userId="38728bc7-bfc0-4980-b53e-18e6bbf00371" providerId="ADAL" clId="{AFD8CC29-D2E6-42C3-897D-6A0C2550ADD0}" dt="2025-06-07T06:22:39.663" v="213" actId="20577"/>
          <ac:spMkLst>
            <pc:docMk/>
            <pc:sldMk cId="1479521207" sldId="267"/>
            <ac:spMk id="3" creationId="{B81233A0-08B5-8954-2B80-5294CED0663C}"/>
          </ac:spMkLst>
        </pc:spChg>
      </pc:sldChg>
      <pc:sldChg chg="addSp modSp mod">
        <pc:chgData name="Antonio Ljulj" userId="38728bc7-bfc0-4980-b53e-18e6bbf00371" providerId="ADAL" clId="{AFD8CC29-D2E6-42C3-897D-6A0C2550ADD0}" dt="2025-06-24T09:51:50.456" v="412" actId="1076"/>
        <pc:sldMkLst>
          <pc:docMk/>
          <pc:sldMk cId="2814888451" sldId="269"/>
        </pc:sldMkLst>
        <pc:picChg chg="add mod">
          <ac:chgData name="Antonio Ljulj" userId="38728bc7-bfc0-4980-b53e-18e6bbf00371" providerId="ADAL" clId="{AFD8CC29-D2E6-42C3-897D-6A0C2550ADD0}" dt="2025-06-24T09:51:50.456" v="412" actId="1076"/>
          <ac:picMkLst>
            <pc:docMk/>
            <pc:sldMk cId="2814888451" sldId="269"/>
            <ac:picMk id="3" creationId="{907FEA79-4CE2-9366-A061-EC3973ED6101}"/>
          </ac:picMkLst>
        </pc:picChg>
        <pc:picChg chg="add mod">
          <ac:chgData name="Antonio Ljulj" userId="38728bc7-bfc0-4980-b53e-18e6bbf00371" providerId="ADAL" clId="{AFD8CC29-D2E6-42C3-897D-6A0C2550ADD0}" dt="2025-06-24T09:51:33.410" v="407" actId="1076"/>
          <ac:picMkLst>
            <pc:docMk/>
            <pc:sldMk cId="2814888451" sldId="269"/>
            <ac:picMk id="4" creationId="{C2359921-CBEB-51AA-4717-222B0B415853}"/>
          </ac:picMkLst>
        </pc:picChg>
        <pc:picChg chg="add mod">
          <ac:chgData name="Antonio Ljulj" userId="38728bc7-bfc0-4980-b53e-18e6bbf00371" providerId="ADAL" clId="{AFD8CC29-D2E6-42C3-897D-6A0C2550ADD0}" dt="2025-06-24T09:51:46.847" v="411" actId="1076"/>
          <ac:picMkLst>
            <pc:docMk/>
            <pc:sldMk cId="2814888451" sldId="269"/>
            <ac:picMk id="5" creationId="{025FAD73-918C-56BC-7A6C-87D80265977D}"/>
          </ac:picMkLst>
        </pc:picChg>
        <pc:picChg chg="add mod">
          <ac:chgData name="Antonio Ljulj" userId="38728bc7-bfc0-4980-b53e-18e6bbf00371" providerId="ADAL" clId="{AFD8CC29-D2E6-42C3-897D-6A0C2550ADD0}" dt="2025-06-24T09:51:41.763" v="410" actId="1076"/>
          <ac:picMkLst>
            <pc:docMk/>
            <pc:sldMk cId="2814888451" sldId="269"/>
            <ac:picMk id="6" creationId="{4E40A58F-7AF6-7D35-43D7-6ED0C234022A}"/>
          </ac:picMkLst>
        </pc:picChg>
        <pc:picChg chg="add mod">
          <ac:chgData name="Antonio Ljulj" userId="38728bc7-bfc0-4980-b53e-18e6bbf00371" providerId="ADAL" clId="{AFD8CC29-D2E6-42C3-897D-6A0C2550ADD0}" dt="2025-06-24T09:51:38.311" v="409" actId="1076"/>
          <ac:picMkLst>
            <pc:docMk/>
            <pc:sldMk cId="2814888451" sldId="269"/>
            <ac:picMk id="7" creationId="{3238F613-C567-F7DA-A578-34018EB68988}"/>
          </ac:picMkLst>
        </pc:picChg>
      </pc:sldChg>
      <pc:sldChg chg="addSp delSp modSp new mod">
        <pc:chgData name="Antonio Ljulj" userId="38728bc7-bfc0-4980-b53e-18e6bbf00371" providerId="ADAL" clId="{AFD8CC29-D2E6-42C3-897D-6A0C2550ADD0}" dt="2025-06-07T06:31:18.813" v="325" actId="1076"/>
        <pc:sldMkLst>
          <pc:docMk/>
          <pc:sldMk cId="1073521274" sldId="270"/>
        </pc:sldMkLst>
        <pc:spChg chg="mod">
          <ac:chgData name="Antonio Ljulj" userId="38728bc7-bfc0-4980-b53e-18e6bbf00371" providerId="ADAL" clId="{AFD8CC29-D2E6-42C3-897D-6A0C2550ADD0}" dt="2025-06-07T06:26:39.368" v="238" actId="20577"/>
          <ac:spMkLst>
            <pc:docMk/>
            <pc:sldMk cId="1073521274" sldId="270"/>
            <ac:spMk id="2" creationId="{3193D4C9-4D89-3E8A-B2F7-8E3BB69AD7AF}"/>
          </ac:spMkLst>
        </pc:spChg>
        <pc:spChg chg="mod">
          <ac:chgData name="Antonio Ljulj" userId="38728bc7-bfc0-4980-b53e-18e6bbf00371" providerId="ADAL" clId="{AFD8CC29-D2E6-42C3-897D-6A0C2550ADD0}" dt="2025-06-07T06:28:24.672" v="317" actId="20577"/>
          <ac:spMkLst>
            <pc:docMk/>
            <pc:sldMk cId="1073521274" sldId="270"/>
            <ac:spMk id="3" creationId="{F34C5C95-1432-3348-14AC-50D8B8D5D74F}"/>
          </ac:spMkLst>
        </pc:spChg>
        <pc:picChg chg="add mod">
          <ac:chgData name="Antonio Ljulj" userId="38728bc7-bfc0-4980-b53e-18e6bbf00371" providerId="ADAL" clId="{AFD8CC29-D2E6-42C3-897D-6A0C2550ADD0}" dt="2025-06-07T06:30:50.226" v="321" actId="1076"/>
          <ac:picMkLst>
            <pc:docMk/>
            <pc:sldMk cId="1073521274" sldId="270"/>
            <ac:picMk id="6" creationId="{C16C184A-D9AB-A203-9ED1-742A18E1E2C5}"/>
          </ac:picMkLst>
        </pc:picChg>
        <pc:picChg chg="add mod">
          <ac:chgData name="Antonio Ljulj" userId="38728bc7-bfc0-4980-b53e-18e6bbf00371" providerId="ADAL" clId="{AFD8CC29-D2E6-42C3-897D-6A0C2550ADD0}" dt="2025-06-07T06:31:18.813" v="325" actId="1076"/>
          <ac:picMkLst>
            <pc:docMk/>
            <pc:sldMk cId="1073521274" sldId="270"/>
            <ac:picMk id="8" creationId="{7EFBA98B-E695-9801-0028-FA2E0C7A4A9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_USER\projekti\NMR_ISOTOPE_EXCHANGE\ALKINI_H_D\Copy%20of%20Alkini%20thermocycle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USER\projekti\NMR_ISOTOPE_EXCHANGE\ALKINI_H_D\Copy%20of%20rezultati_LM_080924-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USER\projekti\NMR_ISOTOPE_EXCHANGE\ALKINI_H_D\rezultati_LM_080924_V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3100150589856"/>
          <c:y val="3.0719393458078174E-2"/>
          <c:w val="0.78834373385048817"/>
          <c:h val="0.8696086767723965"/>
        </c:manualLayout>
      </c:layout>
      <c:scatterChart>
        <c:scatterStyle val="lineMarker"/>
        <c:varyColors val="0"/>
        <c:ser>
          <c:idx val="1"/>
          <c:order val="0"/>
          <c:tx>
            <c:strRef>
              <c:f>'b3lyp 6-31+G(d,p)'!$T$2</c:f>
              <c:strCache>
                <c:ptCount val="1"/>
                <c:pt idx="0">
                  <c:v>pKa exp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solidFill>
                  <a:schemeClr val="tx1"/>
                </a:solidFill>
              </a:ln>
            </c:spPr>
            <c:trendlineType val="linear"/>
            <c:backward val="2"/>
            <c:dispRSqr val="1"/>
            <c:dispEq val="1"/>
            <c:trendlineLbl>
              <c:layout>
                <c:manualLayout>
                  <c:x val="5.8949304182204284E-3"/>
                  <c:y val="0.5215679346435229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'b3lyp 6-31+G(d,p)'!$S$3:$S$20</c:f>
              <c:numCache>
                <c:formatCode>0.0</c:formatCode>
                <c:ptCount val="18"/>
                <c:pt idx="0">
                  <c:v>20.064295067195289</c:v>
                </c:pt>
                <c:pt idx="1">
                  <c:v>21.989554348453979</c:v>
                </c:pt>
                <c:pt idx="2">
                  <c:v>22.719267294294763</c:v>
                </c:pt>
                <c:pt idx="3">
                  <c:v>22.640652175619238</c:v>
                </c:pt>
                <c:pt idx="4">
                  <c:v>27.049902059670146</c:v>
                </c:pt>
                <c:pt idx="5">
                  <c:v>25.160672336768247</c:v>
                </c:pt>
                <c:pt idx="6">
                  <c:v>26.438377017233076</c:v>
                </c:pt>
                <c:pt idx="7">
                  <c:v>29.264062534995023</c:v>
                </c:pt>
                <c:pt idx="8">
                  <c:v>27.92768483976996</c:v>
                </c:pt>
                <c:pt idx="9">
                  <c:v>27.100797793982679</c:v>
                </c:pt>
                <c:pt idx="10">
                  <c:v>28.552592733680033</c:v>
                </c:pt>
                <c:pt idx="11">
                  <c:v>30.710876100652953</c:v>
                </c:pt>
                <c:pt idx="12">
                  <c:v>30.627497711369607</c:v>
                </c:pt>
                <c:pt idx="13">
                  <c:v>30.580292669347152</c:v>
                </c:pt>
                <c:pt idx="14">
                  <c:v>30.580888846350852</c:v>
                </c:pt>
                <c:pt idx="15">
                  <c:v>30.675709321113366</c:v>
                </c:pt>
                <c:pt idx="16">
                  <c:v>30.567051280453256</c:v>
                </c:pt>
                <c:pt idx="17">
                  <c:v>29.189478029616872</c:v>
                </c:pt>
              </c:numCache>
            </c:numRef>
          </c:xVal>
          <c:yVal>
            <c:numRef>
              <c:f>'b3lyp 6-31+G(d,p)'!$T$3:$T$20</c:f>
              <c:numCache>
                <c:formatCode>General</c:formatCode>
                <c:ptCount val="18"/>
                <c:pt idx="0">
                  <c:v>18.5</c:v>
                </c:pt>
                <c:pt idx="1">
                  <c:v>18.8</c:v>
                </c:pt>
                <c:pt idx="2">
                  <c:v>19.100000000000001</c:v>
                </c:pt>
                <c:pt idx="3">
                  <c:v>20.3</c:v>
                </c:pt>
                <c:pt idx="4">
                  <c:v>20.3</c:v>
                </c:pt>
                <c:pt idx="5">
                  <c:v>20.7</c:v>
                </c:pt>
                <c:pt idx="6">
                  <c:v>21.1</c:v>
                </c:pt>
                <c:pt idx="7">
                  <c:v>21.1</c:v>
                </c:pt>
                <c:pt idx="8">
                  <c:v>21.2</c:v>
                </c:pt>
                <c:pt idx="9">
                  <c:v>21.7</c:v>
                </c:pt>
                <c:pt idx="10">
                  <c:v>21.9</c:v>
                </c:pt>
                <c:pt idx="11">
                  <c:v>22.2</c:v>
                </c:pt>
                <c:pt idx="12">
                  <c:v>22.5</c:v>
                </c:pt>
                <c:pt idx="13">
                  <c:v>22.5</c:v>
                </c:pt>
                <c:pt idx="14">
                  <c:v>22.5</c:v>
                </c:pt>
                <c:pt idx="15">
                  <c:v>22.7</c:v>
                </c:pt>
                <c:pt idx="16">
                  <c:v>22.7</c:v>
                </c:pt>
                <c:pt idx="17">
                  <c:v>21.9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FC-436C-A1D8-7C73A622FA80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bg1"/>
                </a:solidFill>
              </a:ln>
              <a:effectLst/>
            </c:spPr>
          </c:marker>
          <c:trendline>
            <c:spPr>
              <a:ln>
                <a:prstDash val="dash"/>
              </a:ln>
            </c:spPr>
            <c:trendlineType val="linear"/>
            <c:backward val="0.5"/>
            <c:dispRSqr val="0"/>
            <c:dispEq val="1"/>
            <c:trendlineLbl>
              <c:layout>
                <c:manualLayout>
                  <c:x val="-3.0213890084870069E-2"/>
                  <c:y val="4.476813013177295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'b3lyp 6-31+G(d,p)'!$T$3:$T$19</c:f>
              <c:numCache>
                <c:formatCode>General</c:formatCode>
                <c:ptCount val="17"/>
                <c:pt idx="0">
                  <c:v>18.5</c:v>
                </c:pt>
                <c:pt idx="1">
                  <c:v>18.8</c:v>
                </c:pt>
                <c:pt idx="2">
                  <c:v>19.100000000000001</c:v>
                </c:pt>
                <c:pt idx="3">
                  <c:v>20.3</c:v>
                </c:pt>
                <c:pt idx="4">
                  <c:v>20.3</c:v>
                </c:pt>
                <c:pt idx="5">
                  <c:v>20.7</c:v>
                </c:pt>
                <c:pt idx="6">
                  <c:v>21.1</c:v>
                </c:pt>
                <c:pt idx="7">
                  <c:v>21.1</c:v>
                </c:pt>
                <c:pt idx="8">
                  <c:v>21.2</c:v>
                </c:pt>
                <c:pt idx="9">
                  <c:v>21.7</c:v>
                </c:pt>
                <c:pt idx="10">
                  <c:v>21.9</c:v>
                </c:pt>
                <c:pt idx="11">
                  <c:v>22.2</c:v>
                </c:pt>
                <c:pt idx="12">
                  <c:v>22.5</c:v>
                </c:pt>
                <c:pt idx="13">
                  <c:v>22.5</c:v>
                </c:pt>
                <c:pt idx="14">
                  <c:v>22.5</c:v>
                </c:pt>
                <c:pt idx="15">
                  <c:v>22.7</c:v>
                </c:pt>
                <c:pt idx="16">
                  <c:v>22.7</c:v>
                </c:pt>
              </c:numCache>
            </c:numRef>
          </c:xVal>
          <c:yVal>
            <c:numRef>
              <c:f>'b3lyp 6-31+G(d,p)'!$U$3:$U$19</c:f>
              <c:numCache>
                <c:formatCode>General</c:formatCode>
                <c:ptCount val="17"/>
                <c:pt idx="0">
                  <c:v>18.5</c:v>
                </c:pt>
                <c:pt idx="1">
                  <c:v>18.8</c:v>
                </c:pt>
                <c:pt idx="2">
                  <c:v>19.100000000000001</c:v>
                </c:pt>
                <c:pt idx="3">
                  <c:v>20.3</c:v>
                </c:pt>
                <c:pt idx="4">
                  <c:v>20.3</c:v>
                </c:pt>
                <c:pt idx="5">
                  <c:v>20.7</c:v>
                </c:pt>
                <c:pt idx="6">
                  <c:v>21.1</c:v>
                </c:pt>
                <c:pt idx="7">
                  <c:v>21.1</c:v>
                </c:pt>
                <c:pt idx="8">
                  <c:v>21.2</c:v>
                </c:pt>
                <c:pt idx="9">
                  <c:v>21.7</c:v>
                </c:pt>
                <c:pt idx="10">
                  <c:v>21.9</c:v>
                </c:pt>
                <c:pt idx="11">
                  <c:v>22.2</c:v>
                </c:pt>
                <c:pt idx="12">
                  <c:v>22.5</c:v>
                </c:pt>
                <c:pt idx="13">
                  <c:v>22.5</c:v>
                </c:pt>
                <c:pt idx="14">
                  <c:v>22.5</c:v>
                </c:pt>
                <c:pt idx="15">
                  <c:v>22.7</c:v>
                </c:pt>
                <c:pt idx="16">
                  <c:v>22.7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FC-436C-A1D8-7C73A622F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924511"/>
        <c:axId val="180939487"/>
      </c:scatterChart>
      <c:valAx>
        <c:axId val="180924511"/>
        <c:scaling>
          <c:orientation val="minMax"/>
          <c:max val="31"/>
          <c:min val="18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39487"/>
        <c:crosses val="autoZero"/>
        <c:crossBetween val="midCat"/>
      </c:valAx>
      <c:valAx>
        <c:axId val="180939487"/>
        <c:scaling>
          <c:orientation val="minMax"/>
          <c:min val="18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24511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571126912849"/>
          <c:y val="9.1964798517832333E-2"/>
          <c:w val="0.82744849819817534"/>
          <c:h val="0.7148038634292052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0.5"/>
            <c:dispRSqr val="1"/>
            <c:dispEq val="1"/>
            <c:trendlineLbl>
              <c:layout>
                <c:manualLayout>
                  <c:x val="-0.49530705269272679"/>
                  <c:y val="-0.1157498842056507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y = -2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.</a:t>
                    </a: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3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5</a:t>
                    </a: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x + 26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.</a:t>
                    </a: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9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6</a:t>
                    </a:r>
                    <a:br>
                      <a:rPr lang="en-US" sz="1200" baseline="0">
                        <a:solidFill>
                          <a:sysClr val="windowText" lastClr="000000"/>
                        </a:solidFill>
                      </a:rPr>
                    </a:b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r</a:t>
                    </a: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 = 0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.</a:t>
                    </a:r>
                    <a:r>
                      <a:rPr lang="en-US" sz="1200" baseline="0">
                        <a:solidFill>
                          <a:sysClr val="windowText" lastClr="000000"/>
                        </a:solidFill>
                      </a:rPr>
                      <a:t>9</a:t>
                    </a:r>
                    <a:r>
                      <a:rPr lang="hr-HR" sz="1200" baseline="0">
                        <a:solidFill>
                          <a:sysClr val="windowText" lastClr="000000"/>
                        </a:solidFill>
                      </a:rPr>
                      <a:t>7</a:t>
                    </a:r>
                    <a:endParaRPr lang="en-US" sz="1200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nmr!$C$45:$C$59</c:f>
              <c:numCache>
                <c:formatCode>General</c:formatCode>
                <c:ptCount val="15"/>
                <c:pt idx="0">
                  <c:v>3.327600000000003</c:v>
                </c:pt>
                <c:pt idx="1">
                  <c:v>3.3055000000000012</c:v>
                </c:pt>
                <c:pt idx="2">
                  <c:v>3.3285000000000009</c:v>
                </c:pt>
                <c:pt idx="3">
                  <c:v>3.0319000000000029</c:v>
                </c:pt>
                <c:pt idx="4">
                  <c:v>3.0249000000000015</c:v>
                </c:pt>
                <c:pt idx="5">
                  <c:v>2.7543000000000033</c:v>
                </c:pt>
                <c:pt idx="6">
                  <c:v>2.4173</c:v>
                </c:pt>
                <c:pt idx="7">
                  <c:v>2.2089000000000025</c:v>
                </c:pt>
                <c:pt idx="8">
                  <c:v>2.2089000000000025</c:v>
                </c:pt>
                <c:pt idx="9">
                  <c:v>1.9843000000000004</c:v>
                </c:pt>
                <c:pt idx="10">
                  <c:v>2.0536000000000021</c:v>
                </c:pt>
                <c:pt idx="11">
                  <c:v>1.832700000000002</c:v>
                </c:pt>
                <c:pt idx="12">
                  <c:v>1.7639000000000025</c:v>
                </c:pt>
                <c:pt idx="13">
                  <c:v>1.8</c:v>
                </c:pt>
                <c:pt idx="14">
                  <c:v>1.803300000000003</c:v>
                </c:pt>
              </c:numCache>
            </c:numRef>
          </c:xVal>
          <c:yVal>
            <c:numRef>
              <c:f>nmr!$D$45:$D$59</c:f>
              <c:numCache>
                <c:formatCode>General</c:formatCode>
                <c:ptCount val="15"/>
                <c:pt idx="0">
                  <c:v>18.5</c:v>
                </c:pt>
                <c:pt idx="1">
                  <c:v>18.8</c:v>
                </c:pt>
                <c:pt idx="2">
                  <c:v>19.100000000000001</c:v>
                </c:pt>
                <c:pt idx="3">
                  <c:v>20.3</c:v>
                </c:pt>
                <c:pt idx="4">
                  <c:v>20.3</c:v>
                </c:pt>
                <c:pt idx="5">
                  <c:v>21.1</c:v>
                </c:pt>
                <c:pt idx="6">
                  <c:v>21.1</c:v>
                </c:pt>
                <c:pt idx="7">
                  <c:v>21.7</c:v>
                </c:pt>
                <c:pt idx="8">
                  <c:v>21.9</c:v>
                </c:pt>
                <c:pt idx="9">
                  <c:v>22.2</c:v>
                </c:pt>
                <c:pt idx="10">
                  <c:v>22.5</c:v>
                </c:pt>
                <c:pt idx="11">
                  <c:v>22.5</c:v>
                </c:pt>
                <c:pt idx="12">
                  <c:v>22.5</c:v>
                </c:pt>
                <c:pt idx="13">
                  <c:v>22.7</c:v>
                </c:pt>
                <c:pt idx="14">
                  <c:v>22.7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13-404A-B772-34C6DD34AA62}"/>
            </c:ext>
          </c:extLst>
        </c:ser>
        <c:ser>
          <c:idx val="1"/>
          <c:order val="1"/>
          <c:tx>
            <c:v>OUTLIER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nmr!$C$62:$C$63</c:f>
              <c:numCache>
                <c:formatCode>General</c:formatCode>
                <c:ptCount val="2"/>
                <c:pt idx="0">
                  <c:v>3.8344000000000014</c:v>
                </c:pt>
                <c:pt idx="1">
                  <c:v>3.3943000000000003</c:v>
                </c:pt>
              </c:numCache>
            </c:numRef>
          </c:xVal>
          <c:yVal>
            <c:numRef>
              <c:f>nmr!$D$62:$D$63</c:f>
              <c:numCache>
                <c:formatCode>General</c:formatCode>
                <c:ptCount val="2"/>
                <c:pt idx="0">
                  <c:v>20.7</c:v>
                </c:pt>
                <c:pt idx="1">
                  <c:v>21.2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13-404A-B772-34C6DD34A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488480"/>
        <c:axId val="845498880"/>
      </c:scatterChart>
      <c:valAx>
        <c:axId val="845488480"/>
        <c:scaling>
          <c:orientation val="minMax"/>
          <c:max val="3.9"/>
          <c:min val="1.7000000000000002"/>
        </c:scaling>
        <c:delete val="0"/>
        <c:axPos val="b"/>
        <c:numFmt formatCode="0.0;[Red]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8880"/>
        <c:crosses val="autoZero"/>
        <c:crossBetween val="midCat"/>
      </c:valAx>
      <c:valAx>
        <c:axId val="845498880"/>
        <c:scaling>
          <c:orientation val="minMax"/>
          <c:max val="23.9"/>
          <c:min val="17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88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02231208440719E-2"/>
          <c:y val="4.2780748663101602E-2"/>
          <c:w val="0.91824294115134342"/>
          <c:h val="0.908560781506589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1692002107331518"/>
                  <c:y val="-2.20333487725798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'pKa strukture'!$V$8:$V$24</c:f>
              <c:numCache>
                <c:formatCode>#,##0.0</c:formatCode>
                <c:ptCount val="17"/>
                <c:pt idx="0">
                  <c:v>25.9</c:v>
                </c:pt>
                <c:pt idx="1">
                  <c:v>36.6</c:v>
                </c:pt>
                <c:pt idx="2">
                  <c:v>41.7</c:v>
                </c:pt>
                <c:pt idx="3">
                  <c:v>44.461700000000008</c:v>
                </c:pt>
                <c:pt idx="4">
                  <c:v>49.2</c:v>
                </c:pt>
                <c:pt idx="5">
                  <c:v>64</c:v>
                </c:pt>
                <c:pt idx="6">
                  <c:v>74.3</c:v>
                </c:pt>
                <c:pt idx="7">
                  <c:v>65.2</c:v>
                </c:pt>
                <c:pt idx="8">
                  <c:v>76.8</c:v>
                </c:pt>
                <c:pt idx="10">
                  <c:v>87.8</c:v>
                </c:pt>
                <c:pt idx="11">
                  <c:v>85.2</c:v>
                </c:pt>
                <c:pt idx="12">
                  <c:v>85.8</c:v>
                </c:pt>
                <c:pt idx="13">
                  <c:v>92.7</c:v>
                </c:pt>
                <c:pt idx="14">
                  <c:v>82.1</c:v>
                </c:pt>
                <c:pt idx="15">
                  <c:v>42.2</c:v>
                </c:pt>
                <c:pt idx="16">
                  <c:v>68.2</c:v>
                </c:pt>
              </c:numCache>
            </c:numRef>
          </c:xVal>
          <c:yVal>
            <c:numRef>
              <c:f>'pKa strukture'!$W$8:$W$24</c:f>
              <c:numCache>
                <c:formatCode>General</c:formatCode>
                <c:ptCount val="17"/>
                <c:pt idx="0">
                  <c:v>18.5</c:v>
                </c:pt>
                <c:pt idx="1">
                  <c:v>18.8</c:v>
                </c:pt>
                <c:pt idx="2">
                  <c:v>19.100000000000001</c:v>
                </c:pt>
                <c:pt idx="3">
                  <c:v>20.3</c:v>
                </c:pt>
                <c:pt idx="4">
                  <c:v>20.7</c:v>
                </c:pt>
                <c:pt idx="5">
                  <c:v>21.1</c:v>
                </c:pt>
                <c:pt idx="6">
                  <c:v>21.1</c:v>
                </c:pt>
                <c:pt idx="7">
                  <c:v>21.7</c:v>
                </c:pt>
                <c:pt idx="8">
                  <c:v>21.9</c:v>
                </c:pt>
                <c:pt idx="9">
                  <c:v>22.2</c:v>
                </c:pt>
                <c:pt idx="10">
                  <c:v>22.5</c:v>
                </c:pt>
                <c:pt idx="11">
                  <c:v>22.5</c:v>
                </c:pt>
                <c:pt idx="12">
                  <c:v>22.5</c:v>
                </c:pt>
                <c:pt idx="13">
                  <c:v>22.7</c:v>
                </c:pt>
                <c:pt idx="14">
                  <c:v>22.7</c:v>
                </c:pt>
                <c:pt idx="15">
                  <c:v>20.3</c:v>
                </c:pt>
                <c:pt idx="16">
                  <c:v>21.2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78-480C-BA3F-6FEC292D2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297168"/>
        <c:axId val="1939306544"/>
      </c:scatterChart>
      <c:valAx>
        <c:axId val="1939297168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306544"/>
        <c:crosses val="autoZero"/>
        <c:crossBetween val="midCat"/>
      </c:valAx>
      <c:valAx>
        <c:axId val="1939306544"/>
        <c:scaling>
          <c:orientation val="minMax"/>
          <c:max val="23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29716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0.12147</cdr:x>
      <cdr:y>0.15397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99353" cy="46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>
              <a:solidFill>
                <a:schemeClr val="tx1"/>
              </a:solidFill>
            </a:rPr>
            <a:t>p</a:t>
          </a:r>
          <a:r>
            <a:rPr lang="hr-HR" sz="1000" i="1">
              <a:solidFill>
                <a:schemeClr val="tx1"/>
              </a:solidFill>
            </a:rPr>
            <a:t>K</a:t>
          </a:r>
          <a:r>
            <a:rPr lang="hr-HR" sz="1000" baseline="-25000">
              <a:solidFill>
                <a:schemeClr val="tx1"/>
              </a:solidFill>
            </a:rPr>
            <a:t>a</a:t>
          </a:r>
        </a:p>
        <a:p xmlns:a="http://schemas.openxmlformats.org/drawingml/2006/main">
          <a:r>
            <a:rPr lang="hr-HR" sz="1000">
              <a:solidFill>
                <a:schemeClr val="tx1"/>
              </a:solidFill>
            </a:rPr>
            <a:t>(exp)</a:t>
          </a:r>
          <a:endParaRPr lang="en-US" sz="10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0.78884</cdr:x>
      <cdr:y>0.90967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2933" y="2754770"/>
          <a:ext cx="868057" cy="273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>
              <a:solidFill>
                <a:schemeClr val="tx1"/>
              </a:solidFill>
            </a:rPr>
            <a:t>p</a:t>
          </a:r>
          <a:r>
            <a:rPr lang="hr-HR" sz="1000" i="1">
              <a:solidFill>
                <a:schemeClr val="tx1"/>
              </a:solidFill>
            </a:rPr>
            <a:t>K</a:t>
          </a:r>
          <a:r>
            <a:rPr lang="hr-HR" sz="1000" baseline="-25000">
              <a:solidFill>
                <a:schemeClr val="tx1"/>
              </a:solidFill>
            </a:rPr>
            <a:t>a </a:t>
          </a:r>
          <a:r>
            <a:rPr lang="hr-HR" sz="1000">
              <a:solidFill>
                <a:schemeClr val="tx1"/>
              </a:solidFill>
            </a:rPr>
            <a:t>(calc)</a:t>
          </a:r>
          <a:endParaRPr lang="en-US" sz="100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0.16131</cdr:x>
      <cdr:y>0.08539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914400" y="0"/>
          <a:ext cx="742240" cy="272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400"/>
            <a:t>p</a:t>
          </a:r>
          <a:r>
            <a:rPr lang="hr-HR" sz="1400" i="1"/>
            <a:t>K</a:t>
          </a:r>
          <a:r>
            <a:rPr lang="hr-HR" sz="1400" baseline="-25000"/>
            <a:t>a</a:t>
          </a:r>
          <a:r>
            <a:rPr lang="hr-HR" sz="1400" baseline="0"/>
            <a:t> (exp)</a:t>
          </a:r>
          <a:endParaRPr lang="en-US" sz="1400" baseline="0"/>
        </a:p>
      </cdr:txBody>
    </cdr:sp>
  </cdr:relSizeAnchor>
  <cdr:relSizeAnchor xmlns:cdr="http://schemas.openxmlformats.org/drawingml/2006/chartDrawing">
    <cdr:from>
      <cdr:x>0.73603</cdr:x>
      <cdr:y>0.8792</cdr:y>
    </cdr:from>
    <cdr:to>
      <cdr:x>0.90535</cdr:x>
      <cdr:y>0.9611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52450" y="3202364"/>
          <a:ext cx="702201" cy="298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400" i="0" dirty="0" err="1">
              <a:latin typeface="Symbol" panose="05050102010706020507" pitchFamily="18" charset="2"/>
            </a:rPr>
            <a:t>d</a:t>
          </a:r>
          <a:r>
            <a:rPr lang="hr-HR" sz="1400" baseline="-25000" dirty="0" err="1"/>
            <a:t>calc</a:t>
          </a:r>
          <a:r>
            <a:rPr lang="hr-HR" sz="1400" dirty="0"/>
            <a:t> (</a:t>
          </a:r>
          <a:r>
            <a:rPr lang="hr-HR" sz="1400" dirty="0" err="1"/>
            <a:t>ppm</a:t>
          </a:r>
          <a:r>
            <a:rPr lang="hr-HR" sz="1400" dirty="0"/>
            <a:t>)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7978-6772-91D0-2224-E8CCBB393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17136-496D-467C-74B2-D06538F33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65C79-2080-E1C5-B60B-5417D40E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D31F1-91DA-A565-C944-50C4A08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DE338-318F-ACA8-8696-5D2CE689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0E37-6505-7855-3B00-0C3687CA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06FDA-CC3F-CA86-A7A0-49929B272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BC95-7B01-426C-12B7-01CDB2E7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3A83F-67E1-6421-C5FE-97A1B666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A89D-90E2-91CE-8B38-401577D8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3B87C-0911-3950-4D80-79AA7D9A4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EC23-C760-7EE4-05C1-AB3F99E65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756F-ADE4-2E01-2146-25A0B056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FFC62-3F0E-4F1C-3DF6-1E09879B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C9CF-744A-7739-CF97-70B9B454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18D1-3C36-9FC5-DE6B-D502BF6D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9017-462E-8E42-D9C6-1D8881A2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A9A92-BE96-03D9-4C73-8472DA23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4616D-3E26-272D-E522-02F5DD9C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C6E8-96F5-177C-A8DF-CEE53AC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E21D-19C1-3754-1713-5B4872D8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973E4-EA77-BD10-1FEE-6092607F5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A26C-F332-4F47-F436-F71E43D2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720B-4043-9DCE-B249-9283935F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1567D-5ED0-9768-2F78-43318852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393C-05C9-FAF4-93D7-5D3EBE40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7B72F-8859-C24B-EB19-88BC99B50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E737F-8F27-486D-F83A-45DEB2526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A17C5-48D3-E719-A0F2-188D4CF6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93134-EF2D-3762-DA12-3BF4EB9F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CC6C-2ECD-F67D-8AC9-F662E880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A34D-0011-239D-F0C2-32C1CD28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2C217-2272-2334-DD51-0A8F357B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63311-D3F7-D54E-50EA-E9B0DA60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A8637-7836-3D58-66EF-4200BE586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8D31F-9C98-C71D-CF37-99BB49852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1DCD8-767C-4143-775A-38A86983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D152E-DA93-78D5-27A4-D446579C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4E003-713E-9D58-73BC-9B93D2F0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4B32-6A5F-F39E-310A-9FBDA449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3DE8F-B626-BD84-E734-FDD4F195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740A0-A8F0-4206-256A-701A64AB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D20C0-9035-1021-F527-013F7AC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7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36FB0-8492-C86A-5EBF-1FFF48D2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6761D-46C9-4ED3-D19F-39661FFA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77AB4-8432-51B7-7471-3B212DF7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63D8-9E51-2739-F8C9-56FD490A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630A-7D45-9508-2307-77CB07CC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185B8-34C2-C006-BAC7-EEA4310BF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8702-5989-A420-5B85-F48F6A45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A766B-93F6-7067-2344-8085A8CC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15A44-8267-3168-67A7-88FE0D1A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7BC-388C-141A-290F-80F57C3B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39A0E-24CC-0355-C45E-0127F9C0F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59C8F-B186-5D5E-CA87-C8552A236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3961F-43B8-7624-27F8-5EC4B02D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42F41-2D33-FDFD-4ED9-C9EA6E78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B3BD-2544-032A-58A5-DF40E4F6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41C98-4A2E-4043-FFF0-6C498B57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D768-19D9-2D7B-07C7-30221EE6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BAEEC-29C1-ED08-8E07-7656E5557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2CCD-1847-47C5-89C2-7486150C2CF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3FAB-12A4-6409-625A-0385BD74B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EFFF-D60B-859C-40E1-6130F8346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8FA99-A0A9-4704-949E-AA0472D92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90AC-5C89-1B0D-8508-48C426C1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6367"/>
            <a:ext cx="9144000" cy="242411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Computational methods for predicting the </a:t>
            </a:r>
            <a:r>
              <a:rPr lang="en-US" b="1" dirty="0" err="1"/>
              <a:t>p</a:t>
            </a:r>
            <a:r>
              <a:rPr lang="en-US" b="1" i="1" dirty="0" err="1"/>
              <a:t>K</a:t>
            </a:r>
            <a:r>
              <a:rPr lang="en-US" b="1" baseline="-25000" dirty="0" err="1"/>
              <a:t>a</a:t>
            </a:r>
            <a:r>
              <a:rPr lang="en-US" b="1" dirty="0"/>
              <a:t> of terminal alkynes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C9D68-C5DA-4C9B-3DCB-BEB621654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2384"/>
            <a:ext cx="9144000" cy="2313432"/>
          </a:xfrm>
        </p:spPr>
        <p:txBody>
          <a:bodyPr>
            <a:normAutofit/>
          </a:bodyPr>
          <a:lstStyle/>
          <a:p>
            <a:r>
              <a:rPr lang="en-US" sz="1700" b="1" u="sng" dirty="0"/>
              <a:t>Antonio </a:t>
            </a:r>
            <a:r>
              <a:rPr lang="en-US" sz="1700" b="1" u="sng" dirty="0" err="1"/>
              <a:t>Ljulj</a:t>
            </a:r>
            <a:r>
              <a:rPr lang="en-US" sz="1700" b="1" dirty="0" err="1"/>
              <a:t>,</a:t>
            </a:r>
            <a:r>
              <a:rPr lang="en-US" sz="1700" b="1" baseline="30000" dirty="0" err="1"/>
              <a:t>a</a:t>
            </a:r>
            <a:r>
              <a:rPr lang="en-US" sz="1700" b="1" dirty="0"/>
              <a:t> Lea </a:t>
            </a:r>
            <a:r>
              <a:rPr lang="en-US" sz="1700" b="1" dirty="0" err="1"/>
              <a:t>Malezan,</a:t>
            </a:r>
            <a:r>
              <a:rPr lang="en-US" sz="1700" b="1" baseline="30000" dirty="0" err="1"/>
              <a:t>a</a:t>
            </a:r>
            <a:r>
              <a:rPr lang="en-US" sz="1700" b="1" dirty="0"/>
              <a:t> Maria </a:t>
            </a:r>
            <a:r>
              <a:rPr lang="en-US" sz="1700" b="1" dirty="0" err="1"/>
              <a:t>Kolympadi</a:t>
            </a:r>
            <a:r>
              <a:rPr lang="en-US" sz="1700" b="1" dirty="0"/>
              <a:t> </a:t>
            </a:r>
            <a:r>
              <a:rPr lang="en-US" sz="1700" b="1" dirty="0" err="1"/>
              <a:t>Marković,</a:t>
            </a:r>
            <a:r>
              <a:rPr lang="en-US" sz="1700" b="1" baseline="30000" dirty="0" err="1"/>
              <a:t>b</a:t>
            </a:r>
            <a:r>
              <a:rPr lang="en-US" sz="1700" b="1" dirty="0"/>
              <a:t> Dean </a:t>
            </a:r>
            <a:r>
              <a:rPr lang="en-US" sz="1700" b="1" dirty="0" err="1"/>
              <a:t>Marković,</a:t>
            </a:r>
            <a:r>
              <a:rPr lang="en-US" sz="1700" b="1" baseline="30000" dirty="0" err="1"/>
              <a:t>b</a:t>
            </a:r>
            <a:r>
              <a:rPr lang="en-US" sz="1700" b="1" dirty="0"/>
              <a:t> Davor </a:t>
            </a:r>
            <a:r>
              <a:rPr lang="en-US" sz="1700" b="1" dirty="0" err="1"/>
              <a:t>Šakić,</a:t>
            </a:r>
            <a:r>
              <a:rPr lang="en-US" sz="1700" b="1" baseline="30000" dirty="0" err="1"/>
              <a:t>a</a:t>
            </a:r>
            <a:r>
              <a:rPr lang="en-US" sz="1700" b="1" dirty="0"/>
              <a:t> and </a:t>
            </a:r>
            <a:r>
              <a:rPr lang="en-US" sz="1700" b="1" dirty="0" err="1"/>
              <a:t>Valerije</a:t>
            </a:r>
            <a:r>
              <a:rPr lang="en-US" sz="1700" b="1" dirty="0"/>
              <a:t> </a:t>
            </a:r>
            <a:r>
              <a:rPr lang="en-US" sz="1700" b="1" dirty="0" err="1"/>
              <a:t>Vrček</a:t>
            </a:r>
            <a:r>
              <a:rPr lang="en-US" sz="1700" b="1" baseline="30000" dirty="0" err="1"/>
              <a:t>a</a:t>
            </a:r>
            <a:endParaRPr lang="en-US" sz="1700" dirty="0"/>
          </a:p>
          <a:p>
            <a:r>
              <a:rPr lang="en-US" sz="1700" baseline="30000" dirty="0"/>
              <a:t>a</a:t>
            </a:r>
            <a:r>
              <a:rPr lang="en-US" sz="1700" b="1" dirty="0"/>
              <a:t> </a:t>
            </a:r>
            <a:r>
              <a:rPr lang="en-US" sz="1700" i="1" dirty="0"/>
              <a:t>University of Zagreb Faculty of Pharmacy and Biochemistry, Ante </a:t>
            </a:r>
            <a:r>
              <a:rPr lang="en-US" sz="1700" i="1" dirty="0" err="1"/>
              <a:t>Kovačića</a:t>
            </a:r>
            <a:r>
              <a:rPr lang="en-US" sz="1700" i="1" dirty="0"/>
              <a:t> 1, Zagreb, Croatia</a:t>
            </a:r>
            <a:endParaRPr lang="en-US" sz="1700" dirty="0"/>
          </a:p>
          <a:p>
            <a:r>
              <a:rPr lang="en-US" sz="1700" baseline="30000" dirty="0"/>
              <a:t>b</a:t>
            </a:r>
            <a:r>
              <a:rPr lang="en-US" sz="1700" b="1" dirty="0"/>
              <a:t> </a:t>
            </a:r>
            <a:r>
              <a:rPr lang="en-US" sz="1700" i="1" dirty="0"/>
              <a:t>Department of Biotechnology, University of Rijeka, Radmile Matejčić 2, Rijeka, Croatia</a:t>
            </a:r>
            <a:endParaRPr lang="en-US" sz="1700" dirty="0"/>
          </a:p>
          <a:p>
            <a:endParaRPr lang="en-US" sz="1700" b="1" dirty="0"/>
          </a:p>
          <a:p>
            <a:r>
              <a:rPr lang="en-US" sz="1700" b="1" dirty="0"/>
              <a:t>Acknowledgement</a:t>
            </a:r>
            <a:r>
              <a:rPr lang="en-US" sz="1700" dirty="0"/>
              <a:t>:  This research was funded by the Croatian Science Foundation through the project, IP-2022-10-2634 PHARMA-ECO and UIP-2020-02-4857 LIGHT-N-RING</a:t>
            </a:r>
          </a:p>
          <a:p>
            <a:endParaRPr lang="en-US" sz="1700" dirty="0"/>
          </a:p>
        </p:txBody>
      </p:sp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21DF41DA-55BC-7A75-321C-7CAA1A895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5626210"/>
            <a:ext cx="2350008" cy="978191"/>
          </a:xfrm>
          <a:prstGeom prst="rect">
            <a:avLst/>
          </a:prstGeom>
        </p:spPr>
      </p:pic>
      <p:pic>
        <p:nvPicPr>
          <p:cNvPr id="9" name="Picture 8" descr="A fish and pills in a circle&#10;&#10;AI-generated content may be incorrect.">
            <a:extLst>
              <a:ext uri="{FF2B5EF4-FFF2-40B4-BE49-F238E27FC236}">
                <a16:creationId xmlns:a16="http://schemas.microsoft.com/office/drawing/2014/main" id="{462C46E8-2104-F0CC-0AA7-56BA9295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2" y="5505450"/>
            <a:ext cx="1214808" cy="1219713"/>
          </a:xfrm>
          <a:prstGeom prst="rect">
            <a:avLst/>
          </a:prstGeom>
        </p:spPr>
      </p:pic>
      <p:pic>
        <p:nvPicPr>
          <p:cNvPr id="14" name="Picture 13" descr="A red and black background&#10;&#10;AI-generated content may be incorrect.">
            <a:extLst>
              <a:ext uri="{FF2B5EF4-FFF2-40B4-BE49-F238E27FC236}">
                <a16:creationId xmlns:a16="http://schemas.microsoft.com/office/drawing/2014/main" id="{D859BD8F-378A-9A4C-6629-DD6E0B353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6" y="5551304"/>
            <a:ext cx="2350009" cy="1128005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E628BA1-D689-D3E2-C23C-141578120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56" y="5593120"/>
            <a:ext cx="1098953" cy="1098953"/>
          </a:xfrm>
          <a:prstGeom prst="rect">
            <a:avLst/>
          </a:prstGeom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6DC90FF2-7C39-B8C2-A444-2DD1A5160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65" y="5766616"/>
            <a:ext cx="3127569" cy="8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3054-1D85-CF6C-9145-B08A7B83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IR vibrational modes and atomic charges</a:t>
            </a:r>
          </a:p>
        </p:txBody>
      </p:sp>
      <p:pic>
        <p:nvPicPr>
          <p:cNvPr id="5" name="Content Placeholder 4" descr="A molecule structure with balls and lines&#10;&#10;AI-generated content may be incorrect.">
            <a:extLst>
              <a:ext uri="{FF2B5EF4-FFF2-40B4-BE49-F238E27FC236}">
                <a16:creationId xmlns:a16="http://schemas.microsoft.com/office/drawing/2014/main" id="{BFDED2CA-C7EB-1A8B-468A-FA8AE62FF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53" y="1347481"/>
            <a:ext cx="5654747" cy="3491219"/>
          </a:xfrm>
        </p:spPr>
      </p:pic>
      <p:pic>
        <p:nvPicPr>
          <p:cNvPr id="7" name="Picture 6" descr="A computer screen shot of a molecule&#10;&#10;AI-generated content may be incorrect.">
            <a:extLst>
              <a:ext uri="{FF2B5EF4-FFF2-40B4-BE49-F238E27FC236}">
                <a16:creationId xmlns:a16="http://schemas.microsoft.com/office/drawing/2014/main" id="{64A660F3-6954-EC55-056B-16362477F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478"/>
            <a:ext cx="6494517" cy="3104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34DE6-7BEB-3A82-E0BC-16D18C48F674}"/>
              </a:ext>
            </a:extLst>
          </p:cNvPr>
          <p:cNvSpPr txBox="1"/>
          <p:nvPr/>
        </p:nvSpPr>
        <p:spPr>
          <a:xfrm>
            <a:off x="628650" y="1690688"/>
            <a:ext cx="5324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Simple, easily computed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 correlation</a:t>
            </a:r>
          </a:p>
        </p:txBody>
      </p:sp>
    </p:spTree>
    <p:extLst>
      <p:ext uri="{BB962C8B-B14F-4D97-AF65-F5344CB8AC3E}">
        <p14:creationId xmlns:p14="http://schemas.microsoft.com/office/powerpoint/2010/main" val="39215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5B31-4A67-51D1-CBFA-31EAC06A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NMR chemical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5FE5-7943-764F-92E2-30400BE53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Calculated GIAO chemical shifts</a:t>
            </a:r>
          </a:p>
        </p:txBody>
      </p:sp>
      <p:pic>
        <p:nvPicPr>
          <p:cNvPr id="5" name="Picture 4" descr="A graph of a graph on a white background&#10;&#10;AI-generated content may be incorrect.">
            <a:extLst>
              <a:ext uri="{FF2B5EF4-FFF2-40B4-BE49-F238E27FC236}">
                <a16:creationId xmlns:a16="http://schemas.microsoft.com/office/drawing/2014/main" id="{610A8404-4280-9EBD-426A-21726983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2" y="2943225"/>
            <a:ext cx="6740977" cy="298650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BE5127-A16D-39E7-AED9-B6D2995D0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29489"/>
              </p:ext>
            </p:extLst>
          </p:nvPr>
        </p:nvGraphicFramePr>
        <p:xfrm>
          <a:off x="7289482" y="365125"/>
          <a:ext cx="4766446" cy="407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F2DFCC-189E-78FE-F5B5-053507F32442}"/>
              </a:ext>
            </a:extLst>
          </p:cNvPr>
          <p:cNvSpPr txBox="1"/>
          <p:nvPr/>
        </p:nvSpPr>
        <p:spPr>
          <a:xfrm>
            <a:off x="7579177" y="4436479"/>
            <a:ext cx="4248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Relationship between experimental </a:t>
            </a:r>
            <a:r>
              <a:rPr lang="en-US" sz="1600" dirty="0" err="1"/>
              <a:t>p</a:t>
            </a:r>
            <a:r>
              <a:rPr lang="en-US" sz="1600" i="1" dirty="0" err="1"/>
              <a:t>K</a:t>
            </a:r>
            <a:r>
              <a:rPr lang="en-US" sz="1600" baseline="-25000" dirty="0" err="1"/>
              <a:t>a</a:t>
            </a:r>
            <a:r>
              <a:rPr lang="en-US" sz="1600" dirty="0"/>
              <a:t> values of acetylenes and </a:t>
            </a:r>
            <a:r>
              <a:rPr lang="en-US" sz="1600" baseline="30000" dirty="0"/>
              <a:t>1</a:t>
            </a:r>
            <a:r>
              <a:rPr lang="en-US" sz="1600" dirty="0"/>
              <a:t>H NMR chemical shifts (</a:t>
            </a:r>
            <a:r>
              <a:rPr lang="en-US" sz="1600" dirty="0" err="1"/>
              <a:t>d</a:t>
            </a:r>
            <a:r>
              <a:rPr lang="en-US" sz="1600" baseline="-25000" dirty="0" err="1"/>
              <a:t>calc</a:t>
            </a:r>
            <a:r>
              <a:rPr lang="en-US" sz="1600" dirty="0"/>
              <a:t>) of the terminal alkyne hydrogen calculated at the GIAO-M06L/6-311++G(</a:t>
            </a:r>
            <a:r>
              <a:rPr lang="en-US" sz="1600" dirty="0" err="1"/>
              <a:t>d,p</a:t>
            </a:r>
            <a:r>
              <a:rPr lang="en-US" sz="1600" dirty="0"/>
              <a:t>)//M06L/6-31+G(</a:t>
            </a:r>
            <a:r>
              <a:rPr lang="en-US" sz="1600" dirty="0" err="1"/>
              <a:t>d,p</a:t>
            </a:r>
            <a:r>
              <a:rPr lang="en-US" sz="1600" dirty="0"/>
              <a:t>) level of theory. Phenylacetylenes (open circles) appear as outliers</a:t>
            </a:r>
          </a:p>
        </p:txBody>
      </p:sp>
    </p:spTree>
    <p:extLst>
      <p:ext uri="{BB962C8B-B14F-4D97-AF65-F5344CB8AC3E}">
        <p14:creationId xmlns:p14="http://schemas.microsoft.com/office/powerpoint/2010/main" val="339331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CD42-C416-D41D-8F01-7696203C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33A0-08B5-8954-2B80-5294CED0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Proposed by Kresge et al., 1991.</a:t>
            </a:r>
          </a:p>
          <a:p>
            <a:r>
              <a:rPr lang="en-US" sz="2400" dirty="0"/>
              <a:t>TS of base catalyzed hydrogen exchange (identical motif)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6A068-5299-5A88-6EB1-88B231688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/>
          <a:stretch/>
        </p:blipFill>
        <p:spPr bwMode="auto">
          <a:xfrm>
            <a:off x="2810192" y="2752626"/>
            <a:ext cx="5905183" cy="381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52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56ADE7-77D8-0728-829B-B6673F402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104630"/>
              </p:ext>
            </p:extLst>
          </p:nvPr>
        </p:nvGraphicFramePr>
        <p:xfrm>
          <a:off x="3317081" y="559752"/>
          <a:ext cx="5557838" cy="421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6AB79D-729A-186B-864F-F7D27C53AFDE}"/>
              </a:ext>
            </a:extLst>
          </p:cNvPr>
          <p:cNvSpPr txBox="1"/>
          <p:nvPr/>
        </p:nvSpPr>
        <p:spPr>
          <a:xfrm>
            <a:off x="2990850" y="5048250"/>
            <a:ext cx="646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between experimental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values and free energy barriers (D</a:t>
            </a:r>
            <a:r>
              <a:rPr lang="en-US" i="1" dirty="0"/>
              <a:t>G</a:t>
            </a:r>
            <a:r>
              <a:rPr lang="en-US" baseline="30000" dirty="0"/>
              <a:t>‡</a:t>
            </a:r>
            <a:r>
              <a:rPr lang="en-US" dirty="0"/>
              <a:t>) for hydrogen exchange in terminal alkynes calculated at the M06L/6-31+G(</a:t>
            </a:r>
            <a:r>
              <a:rPr lang="en-US" dirty="0" err="1"/>
              <a:t>d,p</a:t>
            </a:r>
            <a:r>
              <a:rPr lang="en-US" dirty="0"/>
              <a:t>) level. </a:t>
            </a:r>
          </a:p>
        </p:txBody>
      </p:sp>
    </p:spTree>
    <p:extLst>
      <p:ext uri="{BB962C8B-B14F-4D97-AF65-F5344CB8AC3E}">
        <p14:creationId xmlns:p14="http://schemas.microsoft.com/office/powerpoint/2010/main" val="363693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D4C9-4D89-3E8A-B2F7-8E3BB69A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 alkynes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5C95-1432-3348-14AC-50D8B8D5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H-D exchange with NMR shift and kinetic barrier</a:t>
            </a:r>
          </a:p>
        </p:txBody>
      </p:sp>
      <p:pic>
        <p:nvPicPr>
          <p:cNvPr id="6" name="Picture 5" descr="A molecule structure with a red dot&#10;&#10;AI-generated content may be incorrect.">
            <a:extLst>
              <a:ext uri="{FF2B5EF4-FFF2-40B4-BE49-F238E27FC236}">
                <a16:creationId xmlns:a16="http://schemas.microsoft.com/office/drawing/2014/main" id="{C16C184A-D9AB-A203-9ED1-742A18E1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7" y="2504870"/>
            <a:ext cx="5759746" cy="3988005"/>
          </a:xfrm>
          <a:prstGeom prst="rect">
            <a:avLst/>
          </a:prstGeom>
        </p:spPr>
      </p:pic>
      <p:pic>
        <p:nvPicPr>
          <p:cNvPr id="8" name="Picture 7" descr="A molecule model of a molecule&#10;&#10;AI-generated content may be incorrect.">
            <a:extLst>
              <a:ext uri="{FF2B5EF4-FFF2-40B4-BE49-F238E27FC236}">
                <a16:creationId xmlns:a16="http://schemas.microsoft.com/office/drawing/2014/main" id="{7EFBA98B-E695-9801-0028-FA2E0C7A4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44" y="2752533"/>
            <a:ext cx="6058211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E173-93C4-9FC0-4B13-731585EA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pic>
        <p:nvPicPr>
          <p:cNvPr id="3" name="Picture 2" descr="A fish and pills in a circle&#10;&#10;AI-generated content may be incorrect.">
            <a:extLst>
              <a:ext uri="{FF2B5EF4-FFF2-40B4-BE49-F238E27FC236}">
                <a16:creationId xmlns:a16="http://schemas.microsoft.com/office/drawing/2014/main" id="{907FEA79-4CE2-9366-A061-EC3973ED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95" y="3781166"/>
            <a:ext cx="1214808" cy="1219713"/>
          </a:xfrm>
          <a:prstGeom prst="rect">
            <a:avLst/>
          </a:prstGeom>
        </p:spPr>
      </p:pic>
      <p:pic>
        <p:nvPicPr>
          <p:cNvPr id="4" name="Picture 3" descr="A logo with blue text&#10;&#10;AI-generated content may be incorrect.">
            <a:extLst>
              <a:ext uri="{FF2B5EF4-FFF2-40B4-BE49-F238E27FC236}">
                <a16:creationId xmlns:a16="http://schemas.microsoft.com/office/drawing/2014/main" id="{C2359921-CBEB-51AA-4717-222B0B415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25" y="4581104"/>
            <a:ext cx="2350008" cy="978191"/>
          </a:xfrm>
          <a:prstGeom prst="rect">
            <a:avLst/>
          </a:prstGeom>
        </p:spPr>
      </p:pic>
      <p:pic>
        <p:nvPicPr>
          <p:cNvPr id="5" name="Picture 4" descr="A red and black background&#10;&#10;AI-generated content may be incorrect.">
            <a:extLst>
              <a:ext uri="{FF2B5EF4-FFF2-40B4-BE49-F238E27FC236}">
                <a16:creationId xmlns:a16="http://schemas.microsoft.com/office/drawing/2014/main" id="{025FAD73-918C-56BC-7A6C-87D802659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66" y="4539944"/>
            <a:ext cx="2350009" cy="1128005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E40A58F-7AF6-7D35-43D7-6ED0C2340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6" y="914007"/>
            <a:ext cx="1370225" cy="1370225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3238F613-C567-F7DA-A578-34018EB68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52" y="1190051"/>
            <a:ext cx="3127569" cy="8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0C1D-DD79-20B0-139B-722606DA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pKa</a:t>
            </a:r>
            <a:r>
              <a:rPr lang="en-US" dirty="0"/>
              <a:t> of terminal alkynes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F9D5-A3CF-B1E0-FDE8-6DE27B1D1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pKa</a:t>
            </a:r>
            <a:r>
              <a:rPr lang="en-US" dirty="0"/>
              <a:t> ≈ 25</a:t>
            </a:r>
          </a:p>
          <a:p>
            <a:r>
              <a:rPr lang="en-US" dirty="0"/>
              <a:t>Impacts other physicochemical properties</a:t>
            </a:r>
          </a:p>
          <a:p>
            <a:r>
              <a:rPr lang="en-US" b="1" dirty="0"/>
              <a:t>Acetylide anions (RC≡C⁻)</a:t>
            </a:r>
            <a:r>
              <a:rPr lang="en-US" dirty="0"/>
              <a:t> are strong nucleophiles and bases, important in C–C bond-forming reactions</a:t>
            </a:r>
          </a:p>
          <a:p>
            <a:r>
              <a:rPr lang="en-US" dirty="0"/>
              <a:t>Impacts deuterium and tritium labelling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9A8E1F-B267-6CDC-160B-F56FC7863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52568"/>
              </p:ext>
            </p:extLst>
          </p:nvPr>
        </p:nvGraphicFramePr>
        <p:xfrm>
          <a:off x="2122488" y="3070225"/>
          <a:ext cx="1487487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87263" imgH="221304" progId="ChemDraw.Document.6.0">
                  <p:embed/>
                </p:oleObj>
              </mc:Choice>
              <mc:Fallback>
                <p:oleObj name="CS ChemDraw Drawing" r:id="rId2" imgW="1487263" imgH="221304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9A8E1F-B267-6CDC-160B-F56FC7863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2488" y="3070225"/>
                        <a:ext cx="1487487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86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E695-7FA9-5C4F-B05E-36BD4176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Investigated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5068-9708-F494-CFB6-80C20CA4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thermodynamic cycles</a:t>
            </a:r>
          </a:p>
          <a:p>
            <a:r>
              <a:rPr lang="en-US" dirty="0" err="1"/>
              <a:t>Isodesmic</a:t>
            </a:r>
            <a:r>
              <a:rPr lang="en-US" dirty="0"/>
              <a:t> reactions</a:t>
            </a:r>
          </a:p>
          <a:p>
            <a:r>
              <a:rPr lang="en-US" dirty="0"/>
              <a:t>IR vibrational modes</a:t>
            </a:r>
          </a:p>
          <a:p>
            <a:r>
              <a:rPr lang="en-US" dirty="0"/>
              <a:t>Atomic charges</a:t>
            </a:r>
          </a:p>
          <a:p>
            <a:r>
              <a:rPr lang="en-US" dirty="0"/>
              <a:t>NMR chemical shifts</a:t>
            </a:r>
          </a:p>
          <a:p>
            <a:r>
              <a:rPr lang="en-US" dirty="0"/>
              <a:t>Kinetic approach (hydrogen exchange)</a:t>
            </a:r>
          </a:p>
        </p:txBody>
      </p:sp>
    </p:spTree>
    <p:extLst>
      <p:ext uri="{BB962C8B-B14F-4D97-AF65-F5344CB8AC3E}">
        <p14:creationId xmlns:p14="http://schemas.microsoft.com/office/powerpoint/2010/main" val="414749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F21F-0123-9A18-C749-FF29160A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Investigated molecules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2ABBCF-7A7E-FA00-CA01-B377CAD7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967596-8D2D-8EA5-A0FF-252708C65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98619"/>
              </p:ext>
            </p:extLst>
          </p:nvPr>
        </p:nvGraphicFramePr>
        <p:xfrm>
          <a:off x="6838950" y="359964"/>
          <a:ext cx="4432300" cy="613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15471" imgH="8465344" progId="ChemDraw.Document.6.0">
                  <p:embed/>
                </p:oleObj>
              </mc:Choice>
              <mc:Fallback>
                <p:oleObj name="CS ChemDraw Drawing" r:id="rId2" imgW="6115471" imgH="8465344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D967596-8D2D-8EA5-A0FF-252708C65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359964"/>
                        <a:ext cx="4432300" cy="6132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83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66E4-6A40-2F8C-D8AE-857FF1F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DB438-CB1C-2CC5-0BD5-74B31603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Optimization:</a:t>
            </a:r>
            <a:br>
              <a:rPr lang="en-US" sz="2400" dirty="0"/>
            </a:br>
            <a:r>
              <a:rPr lang="en-US" sz="2400" dirty="0"/>
              <a:t>	 B3LYP/6-31+G(</a:t>
            </a:r>
            <a:r>
              <a:rPr lang="en-US" sz="2400" dirty="0" err="1"/>
              <a:t>d,p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	 M06L/6-31+G(</a:t>
            </a:r>
            <a:r>
              <a:rPr lang="en-US" sz="2400" dirty="0" err="1"/>
              <a:t>d,p</a:t>
            </a:r>
            <a:r>
              <a:rPr lang="en-US" sz="2400" dirty="0"/>
              <a:t>)</a:t>
            </a:r>
          </a:p>
          <a:p>
            <a:r>
              <a:rPr lang="en-US" sz="2400" dirty="0"/>
              <a:t>Single point calculations:</a:t>
            </a:r>
            <a:br>
              <a:rPr lang="en-US" sz="2400" dirty="0"/>
            </a:br>
            <a:r>
              <a:rPr lang="en-US" sz="2400" dirty="0"/>
              <a:t>	 B3LYP/6-311+G(2df,p)</a:t>
            </a:r>
            <a:br>
              <a:rPr lang="en-US" sz="2400" dirty="0"/>
            </a:br>
            <a:r>
              <a:rPr lang="en-US" sz="2400" dirty="0"/>
              <a:t>	 M06L/6-311++G(</a:t>
            </a:r>
            <a:r>
              <a:rPr lang="en-US" sz="2400" dirty="0" err="1"/>
              <a:t>d,p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All calculations were done using the Gaussian 16 software package installed on the Isabella cluster based in SRCE –University of Zagreb University Computing Centre.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Picture 4" descr="A red circle with white letters and a letter g&#10;&#10;AI-generated content may be incorrect.">
            <a:extLst>
              <a:ext uri="{FF2B5EF4-FFF2-40B4-BE49-F238E27FC236}">
                <a16:creationId xmlns:a16="http://schemas.microsoft.com/office/drawing/2014/main" id="{C759B2B8-C5EA-7589-D9FC-3165FFCA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45" y="1477968"/>
            <a:ext cx="2011690" cy="125730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4952311C-C9EA-33F2-660E-7EA334AF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13" y="2870211"/>
            <a:ext cx="2742187" cy="13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BD3B-5E61-CDC3-191F-A45E641D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cycles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509ED7-107E-F917-AD88-F55871BB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193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CA351B-73A3-2EE4-E5BE-5BEE7AE0A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04532"/>
              </p:ext>
            </p:extLst>
          </p:nvPr>
        </p:nvGraphicFramePr>
        <p:xfrm>
          <a:off x="838200" y="1690688"/>
          <a:ext cx="5431222" cy="204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14503" imgH="1874316" progId="ChemDraw.Document.6.0">
                  <p:embed/>
                </p:oleObj>
              </mc:Choice>
              <mc:Fallback>
                <p:oleObj name="CS ChemDraw Drawing" r:id="rId2" imgW="4414503" imgH="1874316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BCA351B-73A3-2EE4-E5BE-5BEE7AE0A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90688"/>
                        <a:ext cx="5431222" cy="2041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AF33D7-1678-57A1-9D11-ACB73B47C496}"/>
              </a:ext>
            </a:extLst>
          </p:cNvPr>
          <p:cNvSpPr txBox="1"/>
          <p:nvPr/>
        </p:nvSpPr>
        <p:spPr>
          <a:xfrm>
            <a:off x="838199" y="40804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(RCC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) 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-</a:t>
            </a:r>
            <a:r>
              <a:rPr lang="en-US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(RCCH)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73B47-AD49-5AD9-6B61-92AB281693C3}"/>
              </a:ext>
            </a:extLst>
          </p:cNvPr>
          <p:cNvSpPr txBox="1"/>
          <p:nvPr/>
        </p:nvSpPr>
        <p:spPr>
          <a:xfrm>
            <a:off x="838199" y="4873108"/>
            <a:ext cx="782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rxn,gas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(RCC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) +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-</a:t>
            </a:r>
            <a:r>
              <a:rPr lang="en-US" sz="18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(RCCH)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dirty="0"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10DB5-B982-951A-319A-FDE67E8AA7DB}"/>
              </a:ext>
            </a:extLst>
          </p:cNvPr>
          <p:cNvSpPr txBox="1"/>
          <p:nvPr/>
        </p:nvSpPr>
        <p:spPr>
          <a:xfrm>
            <a:off x="838199" y="5585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/2.303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– log [H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O]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FFC15-8DC5-792F-E2F3-5DBC98165DD8}"/>
              </a:ext>
            </a:extLst>
          </p:cNvPr>
          <p:cNvSpPr txBox="1"/>
          <p:nvPr/>
        </p:nvSpPr>
        <p:spPr>
          <a:xfrm>
            <a:off x="8658224" y="1809345"/>
            <a:ext cx="258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– inaccurate solvation energies of H</a:t>
            </a:r>
            <a:r>
              <a:rPr lang="en-US" baseline="-25000" dirty="0"/>
              <a:t>2</a:t>
            </a:r>
            <a:r>
              <a:rPr lang="en-US" dirty="0"/>
              <a:t>O and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AC6E9-27D5-334C-5025-B8BC474EA8BC}"/>
              </a:ext>
            </a:extLst>
          </p:cNvPr>
          <p:cNvSpPr txBox="1"/>
          <p:nvPr/>
        </p:nvSpPr>
        <p:spPr>
          <a:xfrm>
            <a:off x="8900809" y="3732211"/>
            <a:ext cx="24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used experimental values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35F224-DB5B-7690-F2C8-0AB75E97E7D8}"/>
              </a:ext>
            </a:extLst>
          </p:cNvPr>
          <p:cNvCxnSpPr/>
          <p:nvPr/>
        </p:nvCxnSpPr>
        <p:spPr>
          <a:xfrm>
            <a:off x="9922213" y="2889115"/>
            <a:ext cx="0" cy="719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0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9585F3-EDF3-808D-2A9E-7E73D7DD0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552015"/>
              </p:ext>
            </p:extLst>
          </p:nvPr>
        </p:nvGraphicFramePr>
        <p:xfrm>
          <a:off x="2718434" y="238125"/>
          <a:ext cx="6410324" cy="461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E0555E-6E85-5851-D7EB-BBEE40BA79F2}"/>
              </a:ext>
            </a:extLst>
          </p:cNvPr>
          <p:cNvSpPr txBox="1"/>
          <p:nvPr/>
        </p:nvSpPr>
        <p:spPr>
          <a:xfrm>
            <a:off x="2718434" y="4781232"/>
            <a:ext cx="641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correlation (solid line) between calculated (B3LYP/6-31+G(</a:t>
            </a:r>
            <a:r>
              <a:rPr lang="en-US" dirty="0" err="1"/>
              <a:t>d,p</a:t>
            </a:r>
            <a:r>
              <a:rPr lang="en-US" dirty="0"/>
              <a:t>) level) and experimental aqueous acidities of terminal alkynes.</a:t>
            </a:r>
          </a:p>
        </p:txBody>
      </p:sp>
    </p:spTree>
    <p:extLst>
      <p:ext uri="{BB962C8B-B14F-4D97-AF65-F5344CB8AC3E}">
        <p14:creationId xmlns:p14="http://schemas.microsoft.com/office/powerpoint/2010/main" val="425391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E873-23C8-5580-63C6-9C85D5A7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Isodesmic</a:t>
            </a:r>
            <a:r>
              <a:rPr lang="en-US" dirty="0"/>
              <a:t> reactions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8665-0699-72E1-2D12-D8340981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93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5DD522-AE86-12AF-1293-1FEB371C0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12916"/>
              </p:ext>
            </p:extLst>
          </p:nvPr>
        </p:nvGraphicFramePr>
        <p:xfrm>
          <a:off x="942975" y="2006435"/>
          <a:ext cx="5153026" cy="425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29171" imgH="350248" progId="ChemDraw.Document.6.0">
                  <p:embed/>
                </p:oleObj>
              </mc:Choice>
              <mc:Fallback>
                <p:oleObj name="CS ChemDraw Drawing" r:id="rId2" imgW="4029171" imgH="350248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85DD522-AE86-12AF-1293-1FEB371C0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006435"/>
                        <a:ext cx="5153026" cy="425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EAA11A-C588-B3A6-B0FD-F7681A1DA454}"/>
              </a:ext>
            </a:extLst>
          </p:cNvPr>
          <p:cNvSpPr txBox="1"/>
          <p:nvPr/>
        </p:nvSpPr>
        <p:spPr>
          <a:xfrm>
            <a:off x="838200" y="305966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(R-C≡CH) = (</a:t>
            </a:r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2.303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(HC≡CH)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4B8C0-1552-7D64-B74D-C3856DB9AA99}"/>
              </a:ext>
            </a:extLst>
          </p:cNvPr>
          <p:cNvSpPr txBox="1"/>
          <p:nvPr/>
        </p:nvSpPr>
        <p:spPr>
          <a:xfrm>
            <a:off x="838200" y="3733588"/>
            <a:ext cx="68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rxn,sol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(R-C≡C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(HC≡CH)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(R-C≡CH)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(HC≡C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1B4B7-B526-2EF4-6258-D49BF56332F6}"/>
              </a:ext>
            </a:extLst>
          </p:cNvPr>
          <p:cNvSpPr txBox="1"/>
          <p:nvPr/>
        </p:nvSpPr>
        <p:spPr>
          <a:xfrm>
            <a:off x="942975" y="4695825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Slightly improved accuracy due to the use of ethyne as reference</a:t>
            </a:r>
          </a:p>
        </p:txBody>
      </p:sp>
    </p:spTree>
    <p:extLst>
      <p:ext uri="{BB962C8B-B14F-4D97-AF65-F5344CB8AC3E}">
        <p14:creationId xmlns:p14="http://schemas.microsoft.com/office/powerpoint/2010/main" val="168139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3A5BC3-D903-C6FE-7D95-C6B3560A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5082"/>
            <a:ext cx="6286499" cy="491269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2E623-CB48-15A1-2D6B-4B50E0FF3A31}"/>
              </a:ext>
            </a:extLst>
          </p:cNvPr>
          <p:cNvSpPr txBox="1"/>
          <p:nvPr/>
        </p:nvSpPr>
        <p:spPr>
          <a:xfrm>
            <a:off x="2952750" y="5057775"/>
            <a:ext cx="62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Experimental acidities vs. theoretical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values for terminal alkynes calculated from the </a:t>
            </a:r>
            <a:r>
              <a:rPr lang="en-US" dirty="0" err="1"/>
              <a:t>isodesmic</a:t>
            </a:r>
            <a:r>
              <a:rPr lang="en-US" dirty="0"/>
              <a:t> reaction in which acetylene (HCCH,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= 21.7) was used as a 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4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598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Lucida Sans Unicode</vt:lpstr>
      <vt:lpstr>Symbol</vt:lpstr>
      <vt:lpstr>Times New Roman</vt:lpstr>
      <vt:lpstr>Office Theme</vt:lpstr>
      <vt:lpstr>CS ChemDraw Drawing</vt:lpstr>
      <vt:lpstr> Computational methods for predicting the pKa of terminal alkynes</vt:lpstr>
      <vt:lpstr>pKa of terminal alkynes</vt:lpstr>
      <vt:lpstr>Investigated techniques</vt:lpstr>
      <vt:lpstr>Investigated molecules</vt:lpstr>
      <vt:lpstr>Computational details </vt:lpstr>
      <vt:lpstr>Thermodynamic cycles</vt:lpstr>
      <vt:lpstr>PowerPoint Presentation</vt:lpstr>
      <vt:lpstr>Isodesmic reactions</vt:lpstr>
      <vt:lpstr>PowerPoint Presentation</vt:lpstr>
      <vt:lpstr>IR vibrational modes and atomic charges</vt:lpstr>
      <vt:lpstr>NMR chemical shifts</vt:lpstr>
      <vt:lpstr>Kinetic approach</vt:lpstr>
      <vt:lpstr>PowerPoint Presentation</vt:lpstr>
      <vt:lpstr>Pharmaceutical alkynes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Ljulj</dc:creator>
  <cp:lastModifiedBy>Antonio Ljulj</cp:lastModifiedBy>
  <cp:revision>1</cp:revision>
  <dcterms:created xsi:type="dcterms:W3CDTF">2025-06-07T04:01:38Z</dcterms:created>
  <dcterms:modified xsi:type="dcterms:W3CDTF">2025-06-24T09:51:57Z</dcterms:modified>
</cp:coreProperties>
</file>