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71AF-E9B9-365B-366B-4DE772362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387F-0471-7A2B-2227-BBE76C2DC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894B-AD82-6E4E-001C-3372AF8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B3D1-16A9-838E-BD89-5BAC2CFB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9767-59D3-0C4C-73E1-0AF31668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BFC3-38EF-D271-1193-0EE37196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35CC2-BCC9-BE79-2047-69373BE26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739E-6172-EA76-D63C-B290E3CB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A35C-C4CC-71D6-D299-4640379C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28400-D959-5442-11A3-A4982812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35F16-DB5D-DD3D-281C-9616A91DC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54D10-4B74-4078-4913-80561B91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47CB6-7E49-5DBA-2E1F-84CAE648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AA0DD-AE90-CBBC-9E9F-BC29D436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20FFF-7D7B-E08A-EE4D-775B17FC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57C8-CB1C-C88F-0FE6-BD2D58B9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B42A-8F7F-A0F1-D18C-2978BB7D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F1D7-0212-ED36-9A9B-D34AD997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D162-D106-14B5-9ABA-9022355B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8915-225A-ED87-9E7E-82EEF4B5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92E8-0716-5C07-E762-D566CA31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3108D-663A-C7A8-3FFD-48B1B9653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1FD90-B317-F2D5-921E-9E2554DF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06725-7C9E-D5A5-C20E-39F7FEF3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2EABD-0ADC-1F23-8519-20832609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036A-4363-8F01-33CF-B2EE9FD8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0AF3-6802-BAD4-D0E6-F0A730F8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7AEF6-4D5F-A03E-BC55-4DDCBA58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D4536-33CB-D57B-E0A6-52B4D1C4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B531-27A3-E27C-0C36-7A13DCF8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67880-A015-27A2-B317-FE87CBBE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DB7F-DBCB-CDD2-6CB2-2AB093D9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4EC29-C196-5FC8-23DD-DF70FB17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6D7DC-61BC-9CA9-8E66-44A9D9AF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D478D-3585-FE46-1BF5-7DBD763A0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23967-BF8C-0833-8EC9-E12526CD7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755E1-159C-6713-B250-0392A1D0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80DA3-8E68-D246-DFEA-6463156A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5F985-AC4B-DB31-677B-C6A3AB8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246B-2C20-1069-6B73-E8CDA9F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C55A1-79E8-FA17-A07C-47EF9557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3937F-EC85-3AAD-891E-7F85FCFF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3AA39-9C03-7FBC-A9AE-0D0B6A00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2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A07B4-849F-CFD3-933E-DFF5602A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E19C3-7963-3933-EC32-D4B79C23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A7C87-B9D5-2130-07F7-11481BE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09F7-D1DF-6B39-2035-C280425E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CA69-7BDA-CDF0-C50C-B594DF63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EE128-1E46-21E1-AF4B-03258D86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2F0F2-C276-230A-8F4E-D56B4B55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228A0-E8DC-9386-8D98-03E6DAB0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8CD37-5092-D8E7-F000-E5329BE4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0485-51C8-642E-8E67-9FA365C5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E6930-174E-7EC6-83AE-67F6435B9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CD8D8-3E25-9DFA-3785-D0F56C23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1A8E1-727B-3F8B-A796-94D530D8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D5193-28C8-9284-9E64-3C1024AE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5D549-957D-B46F-7655-09AF717E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318">
              <a:srgbClr val="E2E1E9"/>
            </a:gs>
            <a:gs pos="0">
              <a:schemeClr val="tx1"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DF03E-04C4-DAFA-E6E7-8231ABEC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AAB1E-011F-C17A-2B06-633788B25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2652-82B7-F4B3-E76B-B5950EEFA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19DC-C663-4FC7-AD1D-76CB7E63F04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4872-FE0F-3900-C0DD-A954F671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7722-C8A4-8F12-6FDE-827B4BF86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3104-5C14-49D0-9F19-2D7C026A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EA4901-65B2-FFD5-190C-0C9358FC6861}"/>
              </a:ext>
            </a:extLst>
          </p:cNvPr>
          <p:cNvSpPr/>
          <p:nvPr/>
        </p:nvSpPr>
        <p:spPr>
          <a:xfrm>
            <a:off x="102358" y="5186149"/>
            <a:ext cx="11998656" cy="1603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BEBC3-3089-08F0-2832-88F560E6A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6896" y="2034895"/>
            <a:ext cx="13317940" cy="2046269"/>
          </a:xfrm>
        </p:spPr>
        <p:txBody>
          <a:bodyPr vert="horz" lIns="360000" tIns="72000" rIns="360000" bIns="72000" rtlCol="0" anchor="ctr" anchorCtr="0">
            <a:noAutofit/>
          </a:bodyPr>
          <a:lstStyle/>
          <a:p>
            <a:r>
              <a:rPr lang="en-US" sz="4400" b="1" dirty="0">
                <a:ea typeface="+mj-lt"/>
                <a:cs typeface="+mj-lt"/>
              </a:rPr>
              <a:t>Quantum Mechanics/Molecular Mechanics:</a:t>
            </a:r>
            <a:r>
              <a:rPr lang="en-US" sz="4400" dirty="0">
                <a:ea typeface="+mj-lt"/>
                <a:cs typeface="+mj-lt"/>
              </a:rPr>
              <a:t> </a:t>
            </a:r>
            <a:br>
              <a:rPr lang="en-US" sz="4400" dirty="0">
                <a:ea typeface="+mj-lt"/>
                <a:cs typeface="+mj-lt"/>
              </a:rPr>
            </a:br>
            <a:r>
              <a:rPr lang="en-US" sz="4400" dirty="0">
                <a:ea typeface="+mj-lt"/>
                <a:cs typeface="+mj-lt"/>
              </a:rPr>
              <a:t>Powerful Tool for Investigating Noble Metal Liganded Nanoclusters for Bio-Applications</a:t>
            </a:r>
            <a:endParaRPr lang="en-US" sz="4400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5684F-C98E-310D-242D-2ADAEF985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985" y="4160775"/>
            <a:ext cx="12192000" cy="72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Martina </a:t>
            </a:r>
            <a:r>
              <a:rPr lang="en-US" sz="3200" err="1">
                <a:ea typeface="+mn-lt"/>
                <a:cs typeface="+mn-lt"/>
              </a:rPr>
              <a:t>Perić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Bakulić</a:t>
            </a:r>
            <a:r>
              <a:rPr lang="en-US" sz="3200" baseline="30000" err="1">
                <a:ea typeface="+mn-lt"/>
                <a:cs typeface="+mn-lt"/>
              </a:rPr>
              <a:t>a,b</a:t>
            </a:r>
            <a:endParaRPr lang="en-US" baseline="30000" err="1"/>
          </a:p>
        </p:txBody>
      </p:sp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9" y="183672"/>
            <a:ext cx="3950301" cy="105528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F516448-720B-047A-57C8-D914A4345ABD}"/>
              </a:ext>
            </a:extLst>
          </p:cNvPr>
          <p:cNvSpPr txBox="1">
            <a:spLocks/>
          </p:cNvSpPr>
          <p:nvPr/>
        </p:nvSpPr>
        <p:spPr>
          <a:xfrm>
            <a:off x="147851" y="5256090"/>
            <a:ext cx="12192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30000" dirty="0">
                <a:solidFill>
                  <a:srgbClr val="000000"/>
                </a:solidFill>
                <a:ea typeface="+mn-lt"/>
                <a:cs typeface="+mn-lt"/>
              </a:rPr>
              <a:t>a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 Faculty of Chemistry and Technology, University of Split, </a:t>
            </a:r>
            <a:r>
              <a:rPr lang="en-US" sz="1800" err="1">
                <a:solidFill>
                  <a:srgbClr val="000000"/>
                </a:solidFill>
                <a:ea typeface="+mn-lt"/>
                <a:cs typeface="+mn-lt"/>
              </a:rPr>
              <a:t>Ruđera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000000"/>
                </a:solidFill>
                <a:ea typeface="+mn-lt"/>
                <a:cs typeface="+mn-lt"/>
              </a:rPr>
              <a:t>Boškovića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 35, 21000 Split, Croatia </a:t>
            </a:r>
            <a:endParaRPr lang="en-US"/>
          </a:p>
          <a:p>
            <a:pPr algn="l"/>
            <a:r>
              <a:rPr lang="en-US" sz="1800" baseline="30000" dirty="0">
                <a:solidFill>
                  <a:srgbClr val="000000"/>
                </a:solidFill>
                <a:ea typeface="+mn-lt"/>
                <a:cs typeface="+mn-lt"/>
              </a:rPr>
              <a:t>b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 Center of Excellence for Science and Technology-Integration of Mediterranean Region (STIM) </a:t>
            </a:r>
            <a:endParaRPr lang="en-US" sz="180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at Interdisciplinary Center for Advanced Sciences and Technology (ICAST), </a:t>
            </a:r>
            <a:endParaRPr lang="en-US" sz="180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University of Split, </a:t>
            </a:r>
            <a:r>
              <a:rPr lang="en-US" sz="1800" dirty="0" err="1">
                <a:solidFill>
                  <a:srgbClr val="000000"/>
                </a:solidFill>
                <a:ea typeface="+mn-lt"/>
                <a:cs typeface="+mn-lt"/>
              </a:rPr>
              <a:t>Poljička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 cesta 35, 21000 Split, Croatia</a:t>
            </a:r>
            <a:endParaRPr lang="en-US" sz="180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C6FCE6-EB6F-1325-DB3A-22D9F62A1D48}"/>
              </a:ext>
            </a:extLst>
          </p:cNvPr>
          <p:cNvSpPr txBox="1">
            <a:spLocks/>
          </p:cNvSpPr>
          <p:nvPr/>
        </p:nvSpPr>
        <p:spPr>
          <a:xfrm>
            <a:off x="6983104" y="-203670"/>
            <a:ext cx="4935942" cy="1834119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/>
              <a:t>Department of Chemistry</a:t>
            </a:r>
          </a:p>
          <a:p>
            <a:pPr algn="r"/>
            <a:r>
              <a:rPr lang="en-US" sz="2400" b="1" dirty="0"/>
              <a:t>Faculty of Science</a:t>
            </a:r>
          </a:p>
          <a:p>
            <a:pPr algn="r"/>
            <a:r>
              <a:rPr lang="en-US" sz="2400" b="1" dirty="0"/>
              <a:t>University of Zagreb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-50313" y="1359465"/>
            <a:ext cx="4721177" cy="431845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0000FF"/>
                </a:solidFill>
              </a:rPr>
              <a:t>www.compchemday.org</a:t>
            </a:r>
            <a:endParaRPr lang="en-US" sz="2800" b="1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8D4CA028-48C1-20BD-8569-C4971952F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295" y="5608780"/>
            <a:ext cx="2743200" cy="8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7" y="468000"/>
            <a:ext cx="2692745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99492" y="949060"/>
            <a:ext cx="5619654" cy="909516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www.compchemday.org</a:t>
            </a:r>
            <a:endParaRPr lang="en-US" sz="18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227D78-C8ED-385C-0F1A-5D37E8C32889}"/>
              </a:ext>
            </a:extLst>
          </p:cNvPr>
          <p:cNvSpPr txBox="1">
            <a:spLocks/>
          </p:cNvSpPr>
          <p:nvPr/>
        </p:nvSpPr>
        <p:spPr>
          <a:xfrm>
            <a:off x="-250209" y="384344"/>
            <a:ext cx="12192000" cy="1481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latin typeface="Calibri Light"/>
                <a:cs typeface="Calibri Light"/>
              </a:rPr>
              <a:t>Quantum Mechanics/Molecular Mechanics:</a:t>
            </a:r>
            <a:r>
              <a:rPr lang="en-US" sz="2000" dirty="0">
                <a:latin typeface="Calibri Light"/>
                <a:cs typeface="Calibri Light"/>
              </a:rPr>
              <a:t> 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sz="2000" dirty="0">
                <a:latin typeface="Calibri Light"/>
                <a:cs typeface="Calibri Light"/>
              </a:rPr>
              <a:t>Powerful Tool for Investigating </a:t>
            </a:r>
            <a:endParaRPr lang="en-US" sz="2000" dirty="0">
              <a:cs typeface="Calibri"/>
            </a:endParaRPr>
          </a:p>
          <a:p>
            <a:pPr algn="r"/>
            <a:r>
              <a:rPr lang="en-US" sz="2000" dirty="0">
                <a:latin typeface="Calibri Light"/>
                <a:cs typeface="Calibri Light"/>
              </a:rPr>
              <a:t>Noble Metal Liganded Nanoclusters for Bio-Applications</a:t>
            </a:r>
            <a:endParaRPr lang="en-US" sz="2000" dirty="0"/>
          </a:p>
          <a:p>
            <a:pPr marL="3230245" algn="r"/>
            <a:endParaRPr lang="en-US" sz="2000" dirty="0">
              <a:cs typeface="Calibri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3590C89-767C-85DF-3A20-FCE2837C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985" y="1515672"/>
            <a:ext cx="12192000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1435100" indent="-538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14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3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7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9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74420" indent="-356870" algn="ctr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When it's appropriate to use </a:t>
            </a:r>
            <a:endParaRPr lang="en-US" dirty="0">
              <a:cs typeface="Arial" panose="020B0604020202020204" pitchFamily="34" charset="0"/>
            </a:endParaRPr>
          </a:p>
          <a:p>
            <a:pPr marL="1074420" indent="-356870" algn="ctr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Quantum Mechanics/Molecular Mechanics (QMMM)?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E9A1B828-D996-8143-1473-24A5B78C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0209" y="2919939"/>
            <a:ext cx="12192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1435100" indent="-452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9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6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54125" indent="-536575" algn="just">
              <a:buSzPct val="120000"/>
              <a:buFont typeface="Arial" panose="05000000000000000000" pitchFamily="2" charset="2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When investigating electronic (subatomic) molecular properties of complex molecular systems (examples: DNA, protein, ...)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Calibri"/>
            </a:endParaRPr>
          </a:p>
          <a:p>
            <a:pPr marL="1254125" indent="-536575" algn="just">
              <a:buSzPct val="120000"/>
              <a:buFont typeface="Arial" panose="05000000000000000000" pitchFamily="2" charset="2"/>
              <a:buChar char="•"/>
            </a:pPr>
            <a:r>
              <a:rPr lang="en-US" sz="2400" dirty="0">
                <a:latin typeface="Calibri"/>
                <a:cs typeface="Arial"/>
              </a:rPr>
              <a:t>Goal of QMMM method is to combine ACCURACY of Quantum Mechanics with the SPEED of Molecular Mechanics (MM) method</a:t>
            </a:r>
          </a:p>
          <a:p>
            <a:pPr marL="1254125" indent="-536575" algn="just">
              <a:buSzPct val="120000"/>
              <a:buFont typeface="Arial" panose="05000000000000000000" pitchFamily="2" charset="2"/>
              <a:buChar char="•"/>
            </a:pPr>
            <a:r>
              <a:rPr lang="en-US" sz="2400" dirty="0">
                <a:latin typeface="Calibri"/>
                <a:cs typeface="Arial"/>
              </a:rPr>
              <a:t>Quantum Mechanics methods: ab initio (Hartree-Fock), semiempirical approach (MNDO, AM1, PM7...) and Density Functional Theory</a:t>
            </a:r>
          </a:p>
          <a:p>
            <a:pPr marL="1254125" indent="-536575" algn="just">
              <a:buSzPct val="120000"/>
              <a:buFont typeface="Arial" panose="05000000000000000000" pitchFamily="2" charset="2"/>
              <a:buChar char="•"/>
            </a:pPr>
            <a:r>
              <a:rPr lang="en-US" sz="2400" dirty="0">
                <a:latin typeface="Calibri"/>
                <a:cs typeface="Arial"/>
              </a:rPr>
              <a:t>Molecular Mechanics (Force Fields: Amber, CHARMM, Gromos, OPLS, UFF...)</a:t>
            </a:r>
          </a:p>
          <a:p>
            <a:pPr marL="1254125" indent="-536575" algn="just">
              <a:buSzPct val="120000"/>
              <a:buFont typeface="Arial" panose="05000000000000000000" pitchFamily="2" charset="2"/>
              <a:buChar char="•"/>
            </a:pPr>
            <a:r>
              <a:rPr lang="en-US" sz="2400" dirty="0">
                <a:latin typeface="Calibri"/>
                <a:cs typeface="Arial"/>
              </a:rPr>
              <a:t>ONIOM METHOD? Widely used QMMM approach implemented in Gaussian computational chemistry software.</a:t>
            </a:r>
          </a:p>
        </p:txBody>
      </p:sp>
    </p:spTree>
    <p:extLst>
      <p:ext uri="{BB962C8B-B14F-4D97-AF65-F5344CB8AC3E}">
        <p14:creationId xmlns:p14="http://schemas.microsoft.com/office/powerpoint/2010/main" val="30462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7" y="468000"/>
            <a:ext cx="2692745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99492" y="949060"/>
            <a:ext cx="5619654" cy="909516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www.compchemday.org</a:t>
            </a:r>
            <a:endParaRPr lang="en-US" sz="1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FF1C1C-E8D0-F4CB-8026-37BBCF8B5804}"/>
              </a:ext>
            </a:extLst>
          </p:cNvPr>
          <p:cNvSpPr txBox="1">
            <a:spLocks/>
          </p:cNvSpPr>
          <p:nvPr/>
        </p:nvSpPr>
        <p:spPr>
          <a:xfrm>
            <a:off x="-115015" y="199989"/>
            <a:ext cx="12192000" cy="1481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latin typeface="Calibri Light"/>
                <a:cs typeface="Calibri Light"/>
              </a:rPr>
              <a:t>Quantum Mechanics/Molecular Mechanics:</a:t>
            </a:r>
            <a:r>
              <a:rPr lang="en-US" sz="2000" dirty="0">
                <a:latin typeface="Calibri Light"/>
                <a:cs typeface="Calibri Light"/>
              </a:rPr>
              <a:t> 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sz="2000" dirty="0">
                <a:latin typeface="Calibri Light"/>
                <a:cs typeface="Calibri Light"/>
              </a:rPr>
              <a:t>Powerful Tool for Investigating </a:t>
            </a:r>
            <a:endParaRPr lang="en-US" sz="2000" dirty="0">
              <a:cs typeface="Calibri"/>
            </a:endParaRPr>
          </a:p>
          <a:p>
            <a:pPr algn="r"/>
            <a:r>
              <a:rPr lang="en-US" sz="2000" dirty="0">
                <a:latin typeface="Calibri Light"/>
                <a:cs typeface="Calibri Light"/>
              </a:rPr>
              <a:t>Noble Metal Liganded Nanoclusters for Bio-Applications</a:t>
            </a:r>
            <a:endParaRPr lang="en-US" sz="2000" dirty="0"/>
          </a:p>
          <a:p>
            <a:pPr marL="3230245" algn="r"/>
            <a:endParaRPr lang="en-US" sz="20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B9EA2-3718-8239-2B4F-453E59534E90}"/>
              </a:ext>
            </a:extLst>
          </p:cNvPr>
          <p:cNvSpPr txBox="1"/>
          <p:nvPr/>
        </p:nvSpPr>
        <p:spPr>
          <a:xfrm>
            <a:off x="2905432" y="1270818"/>
            <a:ext cx="72783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QMMM method approach examples: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57BC6-1E19-8E30-92D4-F60CE1EC9BD4}"/>
              </a:ext>
            </a:extLst>
          </p:cNvPr>
          <p:cNvSpPr txBox="1"/>
          <p:nvPr/>
        </p:nvSpPr>
        <p:spPr>
          <a:xfrm>
            <a:off x="7895303" y="22417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2E5C6E6A-FE25-1F8F-0BC2-007368C52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14" b="-279"/>
          <a:stretch/>
        </p:blipFill>
        <p:spPr>
          <a:xfrm>
            <a:off x="3605981" y="2115588"/>
            <a:ext cx="5041446" cy="44335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97FED1-AFC7-E929-4A7C-1BF4BE4D22DF}"/>
              </a:ext>
            </a:extLst>
          </p:cNvPr>
          <p:cNvSpPr txBox="1"/>
          <p:nvPr/>
        </p:nvSpPr>
        <p:spPr>
          <a:xfrm>
            <a:off x="8916629" y="5819467"/>
            <a:ext cx="3001296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Ligand shell size effects on one- and two-photon excitation fluorescence of zwitterion functionalized gold nanoclusters, </a:t>
            </a:r>
            <a:r>
              <a:rPr lang="en-US" sz="1100" dirty="0" err="1"/>
              <a:t>Perić</a:t>
            </a:r>
            <a:r>
              <a:rPr lang="en-US" sz="1100" dirty="0"/>
              <a:t> M. et al.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b="1" i="1" dirty="0">
                <a:ea typeface="+mn-lt"/>
                <a:cs typeface="+mn-lt"/>
              </a:rPr>
              <a:t>Phys. Chem. Chem. Phys.</a:t>
            </a:r>
            <a:r>
              <a:rPr lang="en-US" sz="1100" dirty="0">
                <a:ea typeface="+mn-lt"/>
                <a:cs typeface="+mn-lt"/>
              </a:rPr>
              <a:t>, 2019,</a:t>
            </a:r>
            <a:r>
              <a:rPr lang="en-US" sz="1100" b="1" dirty="0">
                <a:ea typeface="+mn-lt"/>
                <a:cs typeface="+mn-lt"/>
              </a:rPr>
              <a:t>21</a:t>
            </a:r>
            <a:r>
              <a:rPr lang="en-US" sz="1100" dirty="0">
                <a:ea typeface="+mn-lt"/>
                <a:cs typeface="+mn-lt"/>
              </a:rPr>
              <a:t>, 23916-23921</a:t>
            </a:r>
            <a:endParaRPr lang="en-US" dirty="0"/>
          </a:p>
          <a:p>
            <a:pPr algn="l"/>
            <a:endParaRPr lang="en-US" sz="1100" dirty="0">
              <a:cs typeface="Calibri"/>
            </a:endParaRPr>
          </a:p>
          <a:p>
            <a:endParaRPr lang="en-US" sz="1100" dirty="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D6684-82D4-BFAF-D63B-8C189BDA32A0}"/>
              </a:ext>
            </a:extLst>
          </p:cNvPr>
          <p:cNvSpPr txBox="1"/>
          <p:nvPr/>
        </p:nvSpPr>
        <p:spPr>
          <a:xfrm>
            <a:off x="8959645" y="1861984"/>
            <a:ext cx="296811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cs typeface="Calibri"/>
              </a:rPr>
              <a:t>In this paper the ONIOM method (QMMM) was successfully used on Zwitterion liganded gold nanocluster in electrostatic environment of the "pull" of zwitterionic ligands.</a:t>
            </a:r>
          </a:p>
          <a:p>
            <a:pPr algn="just"/>
            <a:endParaRPr lang="en-US" dirty="0">
              <a:cs typeface="Calibri"/>
            </a:endParaRPr>
          </a:p>
          <a:p>
            <a:pPr algn="just"/>
            <a:r>
              <a:rPr lang="en-US" dirty="0">
                <a:cs typeface="Calibri"/>
              </a:rPr>
              <a:t>Structural and optical properties (OPA and TPA) were predicted and confirmed by experiments.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3FD83-35D4-DA45-608D-5585BC48A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53359" y="2767958"/>
            <a:ext cx="4681366" cy="29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and pink text&#10;&#10;Description automatically generated">
            <a:extLst>
              <a:ext uri="{FF2B5EF4-FFF2-40B4-BE49-F238E27FC236}">
                <a16:creationId xmlns:a16="http://schemas.microsoft.com/office/drawing/2014/main" id="{C7603335-14DE-F7A0-17EB-08770726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7" y="468000"/>
            <a:ext cx="2692745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C7394F-2364-0BFA-D9D4-83D238FF2ACE}"/>
              </a:ext>
            </a:extLst>
          </p:cNvPr>
          <p:cNvSpPr txBox="1">
            <a:spLocks/>
          </p:cNvSpPr>
          <p:nvPr/>
        </p:nvSpPr>
        <p:spPr>
          <a:xfrm>
            <a:off x="99492" y="949060"/>
            <a:ext cx="5619654" cy="909516"/>
          </a:xfrm>
          <a:prstGeom prst="rect">
            <a:avLst/>
          </a:prstGeom>
        </p:spPr>
        <p:txBody>
          <a:bodyPr vert="horz" lIns="360000" tIns="72000" rIns="360000" bIns="720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0000FF"/>
                </a:solidFill>
              </a:rPr>
              <a:t>www.compchemday.org</a:t>
            </a: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EF2EE1-D545-BC0F-EDA1-6F811F3D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751" y="6127053"/>
            <a:ext cx="5645917" cy="73162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6485B21-730E-DDCF-E16C-62B731955982}"/>
              </a:ext>
            </a:extLst>
          </p:cNvPr>
          <p:cNvSpPr txBox="1">
            <a:spLocks/>
          </p:cNvSpPr>
          <p:nvPr/>
        </p:nvSpPr>
        <p:spPr>
          <a:xfrm>
            <a:off x="-250209" y="384344"/>
            <a:ext cx="12192000" cy="1481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latin typeface="Calibri Light"/>
                <a:cs typeface="Calibri Light"/>
              </a:rPr>
              <a:t>Quantum Mechanics/Molecular Mechanics:</a:t>
            </a:r>
            <a:r>
              <a:rPr lang="en-US" sz="2000" dirty="0">
                <a:latin typeface="Calibri Light"/>
                <a:cs typeface="Calibri Light"/>
              </a:rPr>
              <a:t> 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sz="2000" dirty="0">
                <a:latin typeface="Calibri Light"/>
                <a:cs typeface="Calibri Light"/>
              </a:rPr>
              <a:t>Powerful Tool for Investigating </a:t>
            </a:r>
            <a:endParaRPr lang="en-US" sz="2000" dirty="0">
              <a:cs typeface="Calibri"/>
            </a:endParaRPr>
          </a:p>
          <a:p>
            <a:pPr algn="r"/>
            <a:r>
              <a:rPr lang="en-US" sz="2000" dirty="0">
                <a:latin typeface="Calibri Light"/>
                <a:cs typeface="Calibri Light"/>
              </a:rPr>
              <a:t>Noble Metal Liganded Nanoclusters for Bio-Applications</a:t>
            </a:r>
            <a:endParaRPr lang="en-US" sz="2000" dirty="0"/>
          </a:p>
          <a:p>
            <a:pPr marL="3230245" algn="r"/>
            <a:endParaRPr lang="en-US" sz="2000" dirty="0">
              <a:cs typeface="Calibri"/>
            </a:endParaRPr>
          </a:p>
        </p:txBody>
      </p:sp>
      <p:pic>
        <p:nvPicPr>
          <p:cNvPr id="7" name="Picture 6" descr="A diagram of a molecule&#10;&#10;Description automatically generated">
            <a:extLst>
              <a:ext uri="{FF2B5EF4-FFF2-40B4-BE49-F238E27FC236}">
                <a16:creationId xmlns:a16="http://schemas.microsoft.com/office/drawing/2014/main" id="{551B72B4-BA74-7BD8-E58D-7D70B17AB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60439" y="2351129"/>
            <a:ext cx="4291780" cy="2819418"/>
          </a:xfrm>
          <a:prstGeom prst="rect">
            <a:avLst/>
          </a:prstGeom>
        </p:spPr>
      </p:pic>
      <p:pic>
        <p:nvPicPr>
          <p:cNvPr id="10" name="Picture 9" descr="A screenshot of a diagram&#10;&#10;Description automatically generated">
            <a:extLst>
              <a:ext uri="{FF2B5EF4-FFF2-40B4-BE49-F238E27FC236}">
                <a16:creationId xmlns:a16="http://schemas.microsoft.com/office/drawing/2014/main" id="{DE049872-B966-6149-9F64-6688902A3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81400" y="947157"/>
            <a:ext cx="4267199" cy="5602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242B75-55F0-0F38-29F2-4F060D1F534A}"/>
              </a:ext>
            </a:extLst>
          </p:cNvPr>
          <p:cNvSpPr txBox="1"/>
          <p:nvPr/>
        </p:nvSpPr>
        <p:spPr>
          <a:xfrm>
            <a:off x="299884" y="6014884"/>
            <a:ext cx="5188974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Why Do Silver </a:t>
            </a:r>
            <a:r>
              <a:rPr lang="en-US" sz="1000" err="1">
                <a:ea typeface="+mn-lt"/>
                <a:cs typeface="+mn-lt"/>
              </a:rPr>
              <a:t>Trimers</a:t>
            </a:r>
            <a:r>
              <a:rPr lang="en-US" sz="1000" err="1">
                <a:latin typeface="Calibri"/>
                <a:ea typeface="+mn-lt"/>
                <a:cs typeface="Times New Roman"/>
              </a:rPr>
              <a:t>Why</a:t>
            </a:r>
            <a:r>
              <a:rPr lang="en-US" sz="1000" dirty="0">
                <a:latin typeface="Calibri"/>
                <a:ea typeface="+mn-lt"/>
                <a:cs typeface="Times New Roman"/>
              </a:rPr>
              <a:t> Do Silver Trimers Intercalated in DNA</a:t>
            </a:r>
            <a:endParaRPr lang="en-US" sz="1000" dirty="0">
              <a:latin typeface="Calibri"/>
              <a:ea typeface="+mn-lt"/>
              <a:cs typeface="+mn-lt"/>
            </a:endParaRPr>
          </a:p>
          <a:p>
            <a:r>
              <a:rPr lang="en-US" sz="1000" dirty="0">
                <a:latin typeface="Calibri"/>
                <a:ea typeface="+mn-lt"/>
                <a:cs typeface="Times New Roman"/>
              </a:rPr>
              <a:t>Exhibit Unique Nonlinear Properties That Are Promising for Applications?</a:t>
            </a:r>
            <a:endParaRPr lang="en-US" sz="1000">
              <a:latin typeface="Calibri"/>
              <a:cs typeface="Times New Roman"/>
            </a:endParaRPr>
          </a:p>
          <a:p>
            <a:endParaRPr lang="en-US" sz="1000" dirty="0">
              <a:latin typeface="Calibri"/>
              <a:ea typeface="+mn-lt"/>
              <a:cs typeface="Times New Roman"/>
            </a:endParaRPr>
          </a:p>
          <a:p>
            <a:r>
              <a:rPr lang="en-US" sz="1000" dirty="0">
                <a:latin typeface="Calibri"/>
                <a:ea typeface="+mn-lt"/>
                <a:cs typeface="Times New Roman"/>
              </a:rPr>
              <a:t>V. </a:t>
            </a:r>
            <a:r>
              <a:rPr lang="en-US" sz="1000" err="1">
                <a:latin typeface="Calibri"/>
                <a:ea typeface="+mn-lt"/>
                <a:cs typeface="Times New Roman"/>
              </a:rPr>
              <a:t>Bonačić-Koutecký</a:t>
            </a:r>
            <a:r>
              <a:rPr lang="en-US" sz="1000" dirty="0">
                <a:latin typeface="Calibri"/>
                <a:ea typeface="+mn-lt"/>
                <a:cs typeface="Times New Roman"/>
              </a:rPr>
              <a:t> et al.</a:t>
            </a:r>
            <a:endParaRPr lang="en-US" sz="1000">
              <a:latin typeface="Calibri"/>
              <a:cs typeface="Times New Roman"/>
            </a:endParaRPr>
          </a:p>
          <a:p>
            <a:r>
              <a:rPr lang="en-US" sz="1000" dirty="0">
                <a:latin typeface="Calibri"/>
                <a:ea typeface="+mn-lt"/>
                <a:cs typeface="Times New Roman"/>
              </a:rPr>
              <a:t>J. Phys. Chem. Lett. 2018 9 (10), 2584-2589</a:t>
            </a:r>
            <a:endParaRPr lang="en-US" sz="1000" dirty="0">
              <a:latin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F9B3B-3A39-A65A-AFB5-8E924854A51D}"/>
              </a:ext>
            </a:extLst>
          </p:cNvPr>
          <p:cNvSpPr txBox="1"/>
          <p:nvPr/>
        </p:nvSpPr>
        <p:spPr>
          <a:xfrm>
            <a:off x="8701548" y="1603887"/>
            <a:ext cx="296811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 this paper the ONIOM method (QMMM) was employed for investigating small silver trimer (Ag3) intercalated in two types of DNA </a:t>
            </a:r>
            <a:r>
              <a:rPr lang="en-US" dirty="0" err="1">
                <a:cs typeface="Calibri"/>
              </a:rPr>
              <a:t>moleculed</a:t>
            </a:r>
            <a:r>
              <a:rPr lang="en-US" dirty="0">
                <a:cs typeface="Calibri"/>
              </a:rPr>
              <a:t> (CG and AT rich)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Structural and optical properties (OPA and TPA) were predicted and showed that CG rich DNA molecules together with intercalated silver trimer have rich potential in bioimaging applications!</a:t>
            </a:r>
          </a:p>
        </p:txBody>
      </p:sp>
    </p:spTree>
    <p:extLst>
      <p:ext uri="{BB962C8B-B14F-4D97-AF65-F5344CB8AC3E}">
        <p14:creationId xmlns:p14="http://schemas.microsoft.com/office/powerpoint/2010/main" val="2388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446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Quantum Mechanics/Molecular Mechanics:  Powerful Tool for Investigating Noble Metal Liganded Nanoclusters for Bio-Applications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Tomica Hrenar</dc:creator>
  <cp:lastModifiedBy>Martina Perić Bakulić</cp:lastModifiedBy>
  <cp:revision>274</cp:revision>
  <dcterms:created xsi:type="dcterms:W3CDTF">2023-09-12T11:34:31Z</dcterms:created>
  <dcterms:modified xsi:type="dcterms:W3CDTF">2023-09-14T19:26:01Z</dcterms:modified>
</cp:coreProperties>
</file>