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2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575"/>
    <a:srgbClr val="0000FF"/>
    <a:srgbClr val="37AA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4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82" y="2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571AF-E9B9-365B-366B-4DE7723628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BD387F-0471-7A2B-2227-BBE76C2DC3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AF894B-AD82-6E4E-001C-3372AF888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F19DC-C663-4FC7-AD1D-76CB7E63F048}" type="datetimeFigureOut">
              <a:rPr lang="en-US" smtClean="0"/>
              <a:t>2023-09-18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98B3D1-16A9-838E-BD89-5BAC2CFBF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F09767-59D3-0C4C-73E1-0AF31668A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83104-5C14-49D0-9F19-2D7C026AF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09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FBFC3-38EF-D271-1193-0EE371961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E35CC2-BCC9-BE79-2047-69373BE265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1F739E-6172-EA76-D63C-B290E3CB0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F19DC-C663-4FC7-AD1D-76CB7E63F048}" type="datetimeFigureOut">
              <a:rPr lang="en-US" smtClean="0"/>
              <a:t>2023-09-18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2A35C-C4CC-71D6-D299-4640379CF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28400-D959-5442-11A3-A4982812E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83104-5C14-49D0-9F19-2D7C026AF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006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935F16-DB5D-DD3D-281C-9616A91DC0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954D10-4B74-4078-4913-80561B9118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F47CB6-7E49-5DBA-2E1F-84CAE6482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F19DC-C663-4FC7-AD1D-76CB7E63F048}" type="datetimeFigureOut">
              <a:rPr lang="en-US" smtClean="0"/>
              <a:t>2023-09-18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AA0DD-AE90-CBBC-9E9F-BC29D436A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C20FFF-7D7B-E08A-EE4D-775B17FCE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83104-5C14-49D0-9F19-2D7C026AF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466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D57C8-CB1C-C88F-0FE6-BD2D58B94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2B42A-8F7F-A0F1-D18C-2978BB7D3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9F1D7-0212-ED36-9A9B-D34AD9971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F19DC-C663-4FC7-AD1D-76CB7E63F048}" type="datetimeFigureOut">
              <a:rPr lang="en-US" smtClean="0"/>
              <a:t>2023-09-18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BCD162-D106-14B5-9ABA-9022355BC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D78915-225A-ED87-9E7E-82EEF4B5D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83104-5C14-49D0-9F19-2D7C026AF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889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092E8-0716-5C07-E762-D566CA319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33108D-663A-C7A8-3FFD-48B1B96536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1FD90-B317-F2D5-921E-9E2554DF8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F19DC-C663-4FC7-AD1D-76CB7E63F048}" type="datetimeFigureOut">
              <a:rPr lang="en-US" smtClean="0"/>
              <a:t>2023-09-18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C06725-7C9E-D5A5-C20E-39F7FEF33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72EABD-0ADC-1F23-8519-20832609E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83104-5C14-49D0-9F19-2D7C026AF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032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1036A-4363-8F01-33CF-B2EE9FD82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A0AF3-6802-BAD4-D0E6-F0A730F861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77AEF6-4D5F-A03E-BC55-4DDCBA585E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6D4536-33CB-D57B-E0A6-52B4D1C4F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F19DC-C663-4FC7-AD1D-76CB7E63F048}" type="datetimeFigureOut">
              <a:rPr lang="en-US" smtClean="0"/>
              <a:t>2023-09-18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7CB531-27A3-E27C-0C36-7A13DCF8C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567880-A015-27A2-B317-FE87CBBE0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83104-5C14-49D0-9F19-2D7C026AF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709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6DB7F-DBCB-CDD2-6CB2-2AB093D90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64EC29-C196-5FC8-23DD-DF70FB1789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6D7DC-61BC-9CA9-8E66-44A9D9AF2F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DD478D-3585-FE46-1BF5-7DBD763A02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A23967-BF8C-0833-8EC9-E12526CD78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9755E1-159C-6713-B250-0392A1D08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F19DC-C663-4FC7-AD1D-76CB7E63F048}" type="datetimeFigureOut">
              <a:rPr lang="en-US" smtClean="0"/>
              <a:t>2023-09-18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B80DA3-8E68-D246-DFEA-6463156AF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A5F985-AC4B-DB31-677B-C6A3AB813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83104-5C14-49D0-9F19-2D7C026AF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535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F246B-2C20-1069-6B73-E8CDA9FAC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0C55A1-79E8-FA17-A07C-47EF95576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F19DC-C663-4FC7-AD1D-76CB7E63F048}" type="datetimeFigureOut">
              <a:rPr lang="en-US" smtClean="0"/>
              <a:t>2023-09-18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3937F-EC85-3AAD-891E-7F85FCFF0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33AA39-9C03-7FBC-A9AE-0D0B6A00A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83104-5C14-49D0-9F19-2D7C026AF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028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CA07B4-849F-CFD3-933E-DFF5602A4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F19DC-C663-4FC7-AD1D-76CB7E63F048}" type="datetimeFigureOut">
              <a:rPr lang="en-US" smtClean="0"/>
              <a:t>2023-09-18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AE19C3-7963-3933-EC32-D4B79C23D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9A7C87-B9D5-2130-07F7-11481BECF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83104-5C14-49D0-9F19-2D7C026AF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701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609F7-D1DF-6B39-2035-C280425ED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01CA69-7BDA-CDF0-C50C-B594DF633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3EE128-1E46-21E1-AF4B-03258D865A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C2F0F2-C276-230A-8F4E-D56B4B550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F19DC-C663-4FC7-AD1D-76CB7E63F048}" type="datetimeFigureOut">
              <a:rPr lang="en-US" smtClean="0"/>
              <a:t>2023-09-18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228A0-E8DC-9386-8D98-03E6DAB06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A8CD37-5092-D8E7-F000-E5329BE45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83104-5C14-49D0-9F19-2D7C026AF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634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B0485-51C8-642E-8E67-9FA365C52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3E6930-174E-7EC6-83AE-67F6435B90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ECD8D8-3E25-9DFA-3785-D0F56C23C2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61A8E1-727B-3F8B-A796-94D530D8B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F19DC-C663-4FC7-AD1D-76CB7E63F048}" type="datetimeFigureOut">
              <a:rPr lang="en-US" smtClean="0"/>
              <a:t>2023-09-18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FD5193-28C8-9284-9E64-3C1024AE3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95D549-957D-B46F-7655-09AF717E1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83104-5C14-49D0-9F19-2D7C026AF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25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6DF03E-04C4-DAFA-E6E7-8231ABEC0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1AAB1E-011F-C17A-2B06-633788B257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1F2652-82B7-F4B3-E76B-B5950EEFA3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F19DC-C663-4FC7-AD1D-76CB7E63F048}" type="datetimeFigureOut">
              <a:rPr lang="en-US" smtClean="0"/>
              <a:t>2023-09-18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74872-FE0F-3900-C0DD-A954F6716A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1D7722-C8A4-8F12-6FDE-827B4BF868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83104-5C14-49D0-9F19-2D7C026AF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494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0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BEBC3-3089-08F0-2832-88F560E6A1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396461"/>
            <a:ext cx="12192000" cy="2160000"/>
          </a:xfrm>
        </p:spPr>
        <p:txBody>
          <a:bodyPr lIns="360000" tIns="72000" rIns="360000" bIns="72000" anchor="ctr" anchorCtr="0">
            <a:noAutofit/>
          </a:bodyPr>
          <a:lstStyle/>
          <a:p>
            <a:r>
              <a:rPr lang="en-GB" sz="3800" b="1" dirty="0">
                <a:latin typeface="Calibri" panose="020F0502020204030204" pitchFamily="34" charset="0"/>
                <a:cs typeface="Calibri" panose="020F0502020204030204" pitchFamily="34" charset="0"/>
              </a:rPr>
              <a:t>Full Conformational Analysis of </a:t>
            </a:r>
            <a:r>
              <a:rPr lang="en-GB" sz="3800" b="1" dirty="0" err="1">
                <a:latin typeface="Calibri" panose="020F0502020204030204" pitchFamily="34" charset="0"/>
                <a:cs typeface="Calibri" panose="020F0502020204030204" pitchFamily="34" charset="0"/>
              </a:rPr>
              <a:t>Cashmeran</a:t>
            </a:r>
            <a:r>
              <a:rPr lang="en-GB" sz="3800" b="1" dirty="0">
                <a:latin typeface="Calibri" panose="020F0502020204030204" pitchFamily="34" charset="0"/>
                <a:cs typeface="Calibri" panose="020F0502020204030204" pitchFamily="34" charset="0"/>
              </a:rPr>
              <a:t> by Principal Component Analysis of Molecular Dynamics Trajectory</a:t>
            </a:r>
            <a:endParaRPr lang="en-US" sz="3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55684F-C98E-310D-242D-2ADAEF985B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440475"/>
            <a:ext cx="12192000" cy="830958"/>
          </a:xfrm>
        </p:spPr>
        <p:txBody>
          <a:bodyPr>
            <a:normAutofit/>
          </a:bodyPr>
          <a:lstStyle/>
          <a:p>
            <a:r>
              <a:rPr lang="en-US" sz="2800" u="sng" dirty="0"/>
              <a:t>Jakov </a:t>
            </a:r>
            <a:r>
              <a:rPr lang="en-US" sz="2800" u="sng" dirty="0" err="1"/>
              <a:t>Borovec</a:t>
            </a:r>
            <a:r>
              <a:rPr lang="en-US" sz="2800" dirty="0" err="1"/>
              <a:t>,</a:t>
            </a:r>
            <a:r>
              <a:rPr lang="en-US" sz="2800" baseline="30000" dirty="0" err="1"/>
              <a:t>a</a:t>
            </a:r>
            <a:r>
              <a:rPr lang="en-US" sz="2800" dirty="0"/>
              <a:t> Marina </a:t>
            </a:r>
            <a:r>
              <a:rPr lang="en-US" sz="2800" dirty="0" err="1"/>
              <a:t>Poljak,</a:t>
            </a:r>
            <a:r>
              <a:rPr lang="en-US" sz="2800" baseline="30000" dirty="0" err="1"/>
              <a:t>b</a:t>
            </a:r>
            <a:r>
              <a:rPr lang="en-US" sz="2800" dirty="0"/>
              <a:t> Karlo </a:t>
            </a:r>
            <a:r>
              <a:rPr lang="en-US" sz="2800" dirty="0" err="1"/>
              <a:t>Sović,</a:t>
            </a:r>
            <a:r>
              <a:rPr lang="en-US" sz="2800" baseline="30000" dirty="0" err="1"/>
              <a:t>a</a:t>
            </a:r>
            <a:r>
              <a:rPr lang="en-US" sz="2800" dirty="0"/>
              <a:t> Ines </a:t>
            </a:r>
            <a:r>
              <a:rPr lang="en-US" sz="2800" dirty="0" err="1"/>
              <a:t>Primožič</a:t>
            </a:r>
            <a:r>
              <a:rPr lang="en-US" sz="2800" baseline="30000" dirty="0" err="1"/>
              <a:t>a</a:t>
            </a:r>
            <a:r>
              <a:rPr lang="en-US" sz="2800" dirty="0"/>
              <a:t> and Tomica </a:t>
            </a:r>
            <a:r>
              <a:rPr lang="en-US" sz="2800" dirty="0" err="1"/>
              <a:t>Hrenar</a:t>
            </a:r>
            <a:r>
              <a:rPr lang="en-US" sz="2800" baseline="30000" dirty="0" err="1"/>
              <a:t>a</a:t>
            </a:r>
            <a:endParaRPr lang="hr-HR" sz="2800" baseline="30000" dirty="0"/>
          </a:p>
          <a:p>
            <a:endParaRPr lang="hr-HR" sz="2700" dirty="0"/>
          </a:p>
          <a:p>
            <a:endParaRPr lang="hr-HR" sz="2700" dirty="0"/>
          </a:p>
          <a:p>
            <a:endParaRPr lang="hr-HR" sz="2700" dirty="0"/>
          </a:p>
          <a:p>
            <a:endParaRPr lang="en-US" sz="2700" dirty="0"/>
          </a:p>
        </p:txBody>
      </p:sp>
      <p:pic>
        <p:nvPicPr>
          <p:cNvPr id="5" name="Picture 4" descr="A black background with blue and pink text&#10;&#10;Description automatically generated">
            <a:extLst>
              <a:ext uri="{FF2B5EF4-FFF2-40B4-BE49-F238E27FC236}">
                <a16:creationId xmlns:a16="http://schemas.microsoft.com/office/drawing/2014/main" id="{C7603335-14DE-F7A0-17EB-0877072639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889" y="468000"/>
            <a:ext cx="4712300" cy="1260000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5F516448-720B-047A-57C8-D914A4345ABD}"/>
              </a:ext>
            </a:extLst>
          </p:cNvPr>
          <p:cNvSpPr txBox="1">
            <a:spLocks/>
          </p:cNvSpPr>
          <p:nvPr/>
        </p:nvSpPr>
        <p:spPr>
          <a:xfrm>
            <a:off x="0" y="5271433"/>
            <a:ext cx="12192000" cy="72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dirty="0" err="1"/>
              <a:t>a</a:t>
            </a:r>
            <a:r>
              <a:rPr lang="en-US" i="1" dirty="0" err="1"/>
              <a:t>Department</a:t>
            </a:r>
            <a:r>
              <a:rPr lang="en-US" i="1" dirty="0"/>
              <a:t> of Chemistry, Faculty of Science, University of Zagreb, </a:t>
            </a:r>
          </a:p>
          <a:p>
            <a:r>
              <a:rPr lang="en-US" i="1" dirty="0" err="1"/>
              <a:t>Horvatovac</a:t>
            </a:r>
            <a:r>
              <a:rPr lang="en-US" i="1" dirty="0"/>
              <a:t> 102a, 10000 Zagreb, Croatia</a:t>
            </a:r>
          </a:p>
          <a:p>
            <a:r>
              <a:rPr lang="en-US" baseline="30000" dirty="0" err="1"/>
              <a:t>b</a:t>
            </a:r>
            <a:r>
              <a:rPr lang="en-US" i="1" dirty="0" err="1"/>
              <a:t>SAPONIA</a:t>
            </a:r>
            <a:r>
              <a:rPr lang="en-US" i="1" dirty="0"/>
              <a:t> D.D., M. </a:t>
            </a:r>
            <a:r>
              <a:rPr lang="en-US" i="1" dirty="0" err="1"/>
              <a:t>Gupca</a:t>
            </a:r>
            <a:r>
              <a:rPr lang="en-US" i="1" dirty="0"/>
              <a:t> 2, 31000 Osijek, Croatia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1C6FCE6-EB6F-1325-DB3A-22D9F62A1D48}"/>
              </a:ext>
            </a:extLst>
          </p:cNvPr>
          <p:cNvSpPr txBox="1">
            <a:spLocks/>
          </p:cNvSpPr>
          <p:nvPr/>
        </p:nvSpPr>
        <p:spPr>
          <a:xfrm>
            <a:off x="0" y="103405"/>
            <a:ext cx="12192000" cy="1800000"/>
          </a:xfrm>
          <a:prstGeom prst="rect">
            <a:avLst/>
          </a:prstGeom>
        </p:spPr>
        <p:txBody>
          <a:bodyPr vert="horz" lIns="360000" tIns="72000" rIns="360000" bIns="72000" rtlCol="0" anchor="ctr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800" b="1" dirty="0"/>
              <a:t>Department of Chemistry</a:t>
            </a:r>
          </a:p>
          <a:p>
            <a:pPr algn="r"/>
            <a:r>
              <a:rPr lang="en-US" sz="2400" b="1" dirty="0"/>
              <a:t>Faculty of Science</a:t>
            </a:r>
          </a:p>
          <a:p>
            <a:pPr algn="r"/>
            <a:r>
              <a:rPr lang="en-US" sz="2400" b="1" dirty="0"/>
              <a:t>University of Zagreb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8C7394F-2364-0BFA-D9D4-83D238FF2ACE}"/>
              </a:ext>
            </a:extLst>
          </p:cNvPr>
          <p:cNvSpPr txBox="1">
            <a:spLocks/>
          </p:cNvSpPr>
          <p:nvPr/>
        </p:nvSpPr>
        <p:spPr>
          <a:xfrm>
            <a:off x="131657" y="1723405"/>
            <a:ext cx="5619654" cy="909516"/>
          </a:xfrm>
          <a:prstGeom prst="rect">
            <a:avLst/>
          </a:prstGeom>
        </p:spPr>
        <p:txBody>
          <a:bodyPr vert="horz" lIns="360000" tIns="72000" rIns="360000" bIns="72000" rtlCol="0" anchor="ctr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>
                <a:solidFill>
                  <a:srgbClr val="37AAE1"/>
                </a:solidFill>
              </a:rPr>
              <a:t>www.compchemday.org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446685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ack background with blue and pink text&#10;&#10;Description automatically generated">
            <a:extLst>
              <a:ext uri="{FF2B5EF4-FFF2-40B4-BE49-F238E27FC236}">
                <a16:creationId xmlns:a16="http://schemas.microsoft.com/office/drawing/2014/main" id="{C7603335-14DE-F7A0-17EB-0877072639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897" y="468000"/>
            <a:ext cx="2692745" cy="7200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8C7394F-2364-0BFA-D9D4-83D238FF2ACE}"/>
              </a:ext>
            </a:extLst>
          </p:cNvPr>
          <p:cNvSpPr txBox="1">
            <a:spLocks/>
          </p:cNvSpPr>
          <p:nvPr/>
        </p:nvSpPr>
        <p:spPr>
          <a:xfrm>
            <a:off x="99492" y="949060"/>
            <a:ext cx="5619654" cy="909516"/>
          </a:xfrm>
          <a:prstGeom prst="rect">
            <a:avLst/>
          </a:prstGeom>
        </p:spPr>
        <p:txBody>
          <a:bodyPr vert="horz" lIns="360000" tIns="72000" rIns="360000" bIns="72000" rtlCol="0" anchor="ctr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b="1">
                <a:solidFill>
                  <a:srgbClr val="37AAE1"/>
                </a:solidFill>
              </a:rPr>
              <a:t>www.compchemday.org</a:t>
            </a:r>
            <a:endParaRPr lang="en-US" sz="1800" b="1" dirty="0">
              <a:solidFill>
                <a:srgbClr val="37AAE1"/>
              </a:solidFill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88227D78-C8ED-385C-0F1A-5D37E8C32889}"/>
              </a:ext>
            </a:extLst>
          </p:cNvPr>
          <p:cNvSpPr txBox="1">
            <a:spLocks/>
          </p:cNvSpPr>
          <p:nvPr/>
        </p:nvSpPr>
        <p:spPr>
          <a:xfrm>
            <a:off x="0" y="589060"/>
            <a:ext cx="12192000" cy="7200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230563" algn="l"/>
            <a:r>
              <a:rPr lang="en-GB" sz="2800" dirty="0"/>
              <a:t>Full Conformational Analysis of </a:t>
            </a:r>
            <a:r>
              <a:rPr lang="en-GB" sz="2800" dirty="0" err="1"/>
              <a:t>Cashmeran</a:t>
            </a:r>
            <a:r>
              <a:rPr lang="en-GB" sz="2800" dirty="0"/>
              <a:t> by Principal Component Analysis of Molecular Dynamics Trajectory</a:t>
            </a:r>
            <a:endParaRPr lang="en-US" sz="2800" dirty="0"/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43590C89-767C-85DF-3A20-FCE2837C1E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00000"/>
            <a:ext cx="12192000" cy="540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435100" indent="-538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6144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93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73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26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98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670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242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81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074738" indent="-357188" eaLnBrk="1" hangingPunct="1"/>
            <a:r>
              <a:rPr lang="hr-HR" alt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§</a:t>
            </a:r>
            <a:r>
              <a:rPr lang="en-US" alt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	Introduction</a:t>
            </a:r>
          </a:p>
        </p:txBody>
      </p:sp>
      <p:sp>
        <p:nvSpPr>
          <p:cNvPr id="14" name="Text Box 22">
            <a:extLst>
              <a:ext uri="{FF2B5EF4-FFF2-40B4-BE49-F238E27FC236}">
                <a16:creationId xmlns:a16="http://schemas.microsoft.com/office/drawing/2014/main" id="{E9A1B828-D996-8143-1473-24A5B78C34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931312"/>
            <a:ext cx="12192000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435100" indent="-452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793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973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1526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3320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892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46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036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60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254125" indent="-536575">
              <a:buSzPct val="120000"/>
              <a:buFont typeface="Arial" panose="020B0604020202020204" pitchFamily="34" charset="0"/>
              <a:buChar char="•"/>
            </a:pPr>
            <a:r>
              <a:rPr lang="hr-HR" sz="2800">
                <a:latin typeface="+mn-lt"/>
              </a:rPr>
              <a:t>Cashmeran is a fragrant, musky compound discovered at </a:t>
            </a:r>
            <a:r>
              <a:rPr lang="fr-FR" sz="2800" i="1">
                <a:latin typeface="+mn-lt"/>
              </a:rPr>
              <a:t>International Flavors &amp; Fragrances</a:t>
            </a:r>
            <a:r>
              <a:rPr lang="fr-FR" sz="2800">
                <a:latin typeface="+mn-lt"/>
              </a:rPr>
              <a:t> company</a:t>
            </a:r>
            <a:r>
              <a:rPr lang="en-US" sz="2800">
                <a:latin typeface="+mn-lt"/>
              </a:rPr>
              <a:t>,</a:t>
            </a:r>
            <a:r>
              <a:rPr lang="hr-HR" sz="2800">
                <a:latin typeface="+mn-lt"/>
              </a:rPr>
              <a:t> commonly found in perfumes.</a:t>
            </a:r>
          </a:p>
          <a:p>
            <a:pPr marL="1254125" indent="-536575">
              <a:buSzPct val="120000"/>
              <a:buFont typeface="Arial" panose="020B0604020202020204" pitchFamily="34" charset="0"/>
              <a:buChar char="•"/>
            </a:pPr>
            <a:r>
              <a:rPr lang="en-US" sz="2800">
                <a:latin typeface="+mn-lt"/>
              </a:rPr>
              <a:t>Potential energy surface was sampled</a:t>
            </a:r>
            <a:r>
              <a:rPr lang="hr-HR" sz="2800">
                <a:latin typeface="+mn-lt"/>
              </a:rPr>
              <a:t> </a:t>
            </a:r>
            <a:r>
              <a:rPr lang="hr-HR" sz="2800" dirty="0">
                <a:latin typeface="+mn-lt"/>
              </a:rPr>
              <a:t>by </a:t>
            </a:r>
            <a:r>
              <a:rPr lang="hr-HR" sz="2800" i="1" dirty="0">
                <a:latin typeface="+mn-lt"/>
              </a:rPr>
              <a:t>ab initio</a:t>
            </a:r>
            <a:r>
              <a:rPr lang="hr-HR" sz="2800" dirty="0">
                <a:latin typeface="+mn-lt"/>
              </a:rPr>
              <a:t> molecular dynamics and dimensionality </a:t>
            </a:r>
            <a:r>
              <a:rPr lang="hr-HR" sz="2800">
                <a:latin typeface="+mn-lt"/>
              </a:rPr>
              <a:t>reduction </a:t>
            </a:r>
            <a:r>
              <a:rPr lang="en-US" sz="2800">
                <a:latin typeface="+mn-lt"/>
              </a:rPr>
              <a:t>was conducted using PCA.</a:t>
            </a:r>
          </a:p>
          <a:p>
            <a:pPr marL="1254125" indent="-536575">
              <a:buSzPct val="120000"/>
              <a:buFont typeface="Arial" panose="020B0604020202020204" pitchFamily="34" charset="0"/>
              <a:buChar char="•"/>
            </a:pPr>
            <a:r>
              <a:rPr lang="en-US" sz="2800">
                <a:latin typeface="+mn-lt"/>
              </a:rPr>
              <a:t>P</a:t>
            </a:r>
            <a:r>
              <a:rPr lang="hr-HR" sz="2800">
                <a:latin typeface="+mn-lt"/>
              </a:rPr>
              <a:t>robability </a:t>
            </a:r>
            <a:r>
              <a:rPr lang="hr-HR" sz="2800" dirty="0">
                <a:latin typeface="+mn-lt"/>
              </a:rPr>
              <a:t>density </a:t>
            </a:r>
            <a:r>
              <a:rPr lang="hr-HR" sz="2800">
                <a:latin typeface="+mn-lt"/>
              </a:rPr>
              <a:t>function </a:t>
            </a:r>
            <a:r>
              <a:rPr lang="en-US" sz="2800">
                <a:latin typeface="+mn-lt"/>
              </a:rPr>
              <a:t>in the reduced space </a:t>
            </a:r>
            <a:r>
              <a:rPr lang="hr-HR" sz="2800">
                <a:latin typeface="+mn-lt"/>
              </a:rPr>
              <a:t>was </a:t>
            </a:r>
            <a:r>
              <a:rPr lang="en-US" sz="2800">
                <a:latin typeface="+mn-lt"/>
              </a:rPr>
              <a:t>built and all strict local maxima were found.</a:t>
            </a:r>
            <a:endParaRPr lang="hr-HR" sz="2800" dirty="0">
              <a:latin typeface="+mn-lt"/>
            </a:endParaRPr>
          </a:p>
          <a:p>
            <a:pPr marL="1254125" indent="-536575">
              <a:buSzPct val="120000"/>
              <a:buFont typeface="Arial" panose="020B0604020202020204" pitchFamily="34" charset="0"/>
              <a:buChar char="•"/>
            </a:pPr>
            <a:r>
              <a:rPr lang="en-US" sz="2800">
                <a:latin typeface="+mn-lt"/>
              </a:rPr>
              <a:t>I</a:t>
            </a:r>
            <a:r>
              <a:rPr lang="hr-HR" sz="2800">
                <a:latin typeface="+mn-lt"/>
              </a:rPr>
              <a:t>nitial </a:t>
            </a:r>
            <a:r>
              <a:rPr lang="hr-HR" sz="2800" dirty="0">
                <a:latin typeface="+mn-lt"/>
              </a:rPr>
              <a:t>guess structures </a:t>
            </a:r>
            <a:r>
              <a:rPr lang="hr-HR" sz="2800">
                <a:latin typeface="+mn-lt"/>
              </a:rPr>
              <a:t>were </a:t>
            </a:r>
            <a:r>
              <a:rPr lang="en-US" sz="2800">
                <a:latin typeface="+mn-lt"/>
              </a:rPr>
              <a:t>optimized</a:t>
            </a:r>
            <a:r>
              <a:rPr lang="hr-HR" sz="2800">
                <a:latin typeface="+mn-lt"/>
              </a:rPr>
              <a:t> at B3LYP</a:t>
            </a:r>
            <a:r>
              <a:rPr lang="en-US" sz="2800">
                <a:latin typeface="+mn-lt"/>
              </a:rPr>
              <a:t>-D3</a:t>
            </a:r>
            <a:r>
              <a:rPr lang="hr-HR" sz="2800">
                <a:latin typeface="+mn-lt"/>
              </a:rPr>
              <a:t>/6-31G</a:t>
            </a:r>
            <a:r>
              <a:rPr lang="hr-HR" sz="2800" dirty="0">
                <a:latin typeface="+mn-lt"/>
              </a:rPr>
              <a:t>(d) level </a:t>
            </a:r>
            <a:r>
              <a:rPr lang="hr-HR" sz="2800">
                <a:latin typeface="+mn-lt"/>
              </a:rPr>
              <a:t>of theory</a:t>
            </a:r>
            <a:r>
              <a:rPr lang="en-US" sz="2800">
                <a:latin typeface="+mn-lt"/>
              </a:rPr>
              <a:t>, clustered and then additionally optimized at B3LYP-D3/6-311++G(d,p) level</a:t>
            </a:r>
            <a:r>
              <a:rPr lang="hr-HR" sz="2800">
                <a:latin typeface="+mn-lt"/>
              </a:rPr>
              <a:t>.</a:t>
            </a:r>
            <a:endParaRPr lang="en-US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55762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ack background with blue and pink text&#10;&#10;Description automatically generated">
            <a:extLst>
              <a:ext uri="{FF2B5EF4-FFF2-40B4-BE49-F238E27FC236}">
                <a16:creationId xmlns:a16="http://schemas.microsoft.com/office/drawing/2014/main" id="{C7603335-14DE-F7A0-17EB-0877072639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897" y="468000"/>
            <a:ext cx="2692745" cy="7200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8C7394F-2364-0BFA-D9D4-83D238FF2ACE}"/>
              </a:ext>
            </a:extLst>
          </p:cNvPr>
          <p:cNvSpPr txBox="1">
            <a:spLocks/>
          </p:cNvSpPr>
          <p:nvPr/>
        </p:nvSpPr>
        <p:spPr>
          <a:xfrm>
            <a:off x="99492" y="949060"/>
            <a:ext cx="5619654" cy="909516"/>
          </a:xfrm>
          <a:prstGeom prst="rect">
            <a:avLst/>
          </a:prstGeom>
        </p:spPr>
        <p:txBody>
          <a:bodyPr vert="horz" lIns="360000" tIns="72000" rIns="360000" bIns="72000" rtlCol="0" anchor="ctr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b="1">
                <a:solidFill>
                  <a:srgbClr val="37AAE1"/>
                </a:solidFill>
              </a:rPr>
              <a:t>www.compchemday.org</a:t>
            </a:r>
            <a:endParaRPr lang="en-US" sz="1800" b="1" dirty="0">
              <a:solidFill>
                <a:srgbClr val="37AAE1"/>
              </a:solidFill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88227D78-C8ED-385C-0F1A-5D37E8C32889}"/>
              </a:ext>
            </a:extLst>
          </p:cNvPr>
          <p:cNvSpPr txBox="1">
            <a:spLocks/>
          </p:cNvSpPr>
          <p:nvPr/>
        </p:nvSpPr>
        <p:spPr>
          <a:xfrm>
            <a:off x="0" y="589060"/>
            <a:ext cx="12192000" cy="7200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230563" algn="l"/>
            <a:r>
              <a:rPr lang="en-GB" sz="2800" dirty="0"/>
              <a:t>Full Conformational Analysis of </a:t>
            </a:r>
            <a:r>
              <a:rPr lang="en-GB" sz="2800" dirty="0" err="1"/>
              <a:t>Cashmeran</a:t>
            </a:r>
            <a:r>
              <a:rPr lang="en-GB" sz="2800" dirty="0"/>
              <a:t> by Principal Component Analysis of Molecular Dynamics Trajectory</a:t>
            </a:r>
            <a:endParaRPr lang="en-US" sz="2800" dirty="0"/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43590C89-767C-85DF-3A20-FCE2837C1E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00000"/>
            <a:ext cx="12192000" cy="5847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435100" indent="-538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6144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93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73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26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98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670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242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81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074738" indent="-357188"/>
            <a:r>
              <a:rPr lang="hr-HR" alt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§</a:t>
            </a:r>
            <a:r>
              <a:rPr lang="en-US" alt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	Results </a:t>
            </a:r>
          </a:p>
        </p:txBody>
      </p:sp>
      <p:sp>
        <p:nvSpPr>
          <p:cNvPr id="14" name="Text Box 22">
            <a:extLst>
              <a:ext uri="{FF2B5EF4-FFF2-40B4-BE49-F238E27FC236}">
                <a16:creationId xmlns:a16="http://schemas.microsoft.com/office/drawing/2014/main" id="{E9A1B828-D996-8143-1473-24A5B78C34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931312"/>
            <a:ext cx="121920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435100" indent="-452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793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973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1526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3320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892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46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036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60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254125" indent="-536575">
              <a:buSzPct val="120000"/>
              <a:buFont typeface="Arial" panose="020B0604020202020204" pitchFamily="34" charset="0"/>
              <a:buChar char="•"/>
            </a:pPr>
            <a:r>
              <a:rPr lang="hr-HR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After </a:t>
            </a: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optimization</a:t>
            </a:r>
            <a:r>
              <a:rPr lang="hr-HR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hr-HR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and clustering, five conformers were obtained with the two most prevalent conformers shown below (&gt;99% according to the Boltzmann distribution).</a:t>
            </a:r>
          </a:p>
          <a:p>
            <a:pPr marL="1254125" indent="-536575">
              <a:buSzPct val="120000"/>
              <a:buFont typeface="Arial" panose="020B0604020202020204" pitchFamily="34" charset="0"/>
              <a:buChar char="•"/>
            </a:pPr>
            <a:endParaRPr lang="en-US" altLang="en-US" sz="2800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pic>
        <p:nvPicPr>
          <p:cNvPr id="13" name="Picture 12" descr="A molecule model with white and grey balls&#10;&#10;Description automatically generated">
            <a:extLst>
              <a:ext uri="{FF2B5EF4-FFF2-40B4-BE49-F238E27FC236}">
                <a16:creationId xmlns:a16="http://schemas.microsoft.com/office/drawing/2014/main" id="{D10DADD2-F8C1-7739-EB5B-3E740359EC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1494" y="4108940"/>
            <a:ext cx="2609794" cy="2160000"/>
          </a:xfrm>
          <a:prstGeom prst="rect">
            <a:avLst/>
          </a:prstGeom>
        </p:spPr>
      </p:pic>
      <p:pic>
        <p:nvPicPr>
          <p:cNvPr id="16" name="Picture 15" descr="A molecule model with white and grey balls&#10;&#10;Description automatically generated">
            <a:extLst>
              <a:ext uri="{FF2B5EF4-FFF2-40B4-BE49-F238E27FC236}">
                <a16:creationId xmlns:a16="http://schemas.microsoft.com/office/drawing/2014/main" id="{2E21ACF8-CDEB-94E9-01A3-8A52664920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3897" y="4213731"/>
            <a:ext cx="2333862" cy="1836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FE5E8E9-179F-6C07-8DA8-797303C4DFB4}"/>
                  </a:ext>
                </a:extLst>
              </p:cNvPr>
              <p:cNvSpPr txBox="1"/>
              <p:nvPr/>
            </p:nvSpPr>
            <p:spPr>
              <a:xfrm>
                <a:off x="2008352" y="6168208"/>
                <a:ext cx="4696078" cy="44358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f</m:t>
                          </m:r>
                        </m:sub>
                      </m:sSub>
                      <m:sSubSup>
                        <m:sSubSupPr>
                          <m:ctrlP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rel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o</m:t>
                          </m:r>
                        </m:sup>
                      </m:sSubSup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0.00 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</a:rPr>
                        <m:t>kJ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mol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80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FE5E8E9-179F-6C07-8DA8-797303C4DF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8352" y="6168208"/>
                <a:ext cx="4696078" cy="44358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ADDF44C-9F21-683B-9C4E-2797665973CA}"/>
                  </a:ext>
                </a:extLst>
              </p:cNvPr>
              <p:cNvSpPr txBox="1"/>
              <p:nvPr/>
            </p:nvSpPr>
            <p:spPr>
              <a:xfrm>
                <a:off x="5732789" y="6168207"/>
                <a:ext cx="4696078" cy="44358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f</m:t>
                          </m:r>
                        </m:sub>
                      </m:sSub>
                      <m:sSubSup>
                        <m:sSubSupPr>
                          <m:ctrlP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rel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o</m:t>
                          </m:r>
                        </m:sup>
                      </m:sSubSup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0.73 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</a:rPr>
                        <m:t>kJ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mol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80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ADDF44C-9F21-683B-9C4E-2797665973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2789" y="6168207"/>
                <a:ext cx="4696078" cy="44358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2364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ack background with blue and pink text&#10;&#10;Description automatically generated">
            <a:extLst>
              <a:ext uri="{FF2B5EF4-FFF2-40B4-BE49-F238E27FC236}">
                <a16:creationId xmlns:a16="http://schemas.microsoft.com/office/drawing/2014/main" id="{C7603335-14DE-F7A0-17EB-0877072639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897" y="468000"/>
            <a:ext cx="2692745" cy="7200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8C7394F-2364-0BFA-D9D4-83D238FF2ACE}"/>
              </a:ext>
            </a:extLst>
          </p:cNvPr>
          <p:cNvSpPr txBox="1">
            <a:spLocks/>
          </p:cNvSpPr>
          <p:nvPr/>
        </p:nvSpPr>
        <p:spPr>
          <a:xfrm>
            <a:off x="99492" y="949060"/>
            <a:ext cx="5619654" cy="909516"/>
          </a:xfrm>
          <a:prstGeom prst="rect">
            <a:avLst/>
          </a:prstGeom>
        </p:spPr>
        <p:txBody>
          <a:bodyPr vert="horz" lIns="360000" tIns="72000" rIns="360000" bIns="72000" rtlCol="0" anchor="ctr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b="1">
                <a:solidFill>
                  <a:srgbClr val="37AAE1"/>
                </a:solidFill>
              </a:rPr>
              <a:t>www.compchemday.org</a:t>
            </a:r>
            <a:endParaRPr lang="en-US" sz="1800" b="1" dirty="0">
              <a:solidFill>
                <a:srgbClr val="37AAE1"/>
              </a:solidFill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88227D78-C8ED-385C-0F1A-5D37E8C32889}"/>
              </a:ext>
            </a:extLst>
          </p:cNvPr>
          <p:cNvSpPr txBox="1">
            <a:spLocks/>
          </p:cNvSpPr>
          <p:nvPr/>
        </p:nvSpPr>
        <p:spPr>
          <a:xfrm>
            <a:off x="0" y="589060"/>
            <a:ext cx="12192000" cy="7200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230563" algn="l"/>
            <a:r>
              <a:rPr lang="en-GB" sz="2800" dirty="0"/>
              <a:t>Full Conformational Analysis of </a:t>
            </a:r>
            <a:r>
              <a:rPr lang="en-GB" sz="2800" dirty="0" err="1"/>
              <a:t>Cashmeran</a:t>
            </a:r>
            <a:r>
              <a:rPr lang="en-GB" sz="2800" dirty="0"/>
              <a:t> by Principal Component Analysis of Molecular Dynamics Trajectory</a:t>
            </a:r>
            <a:endParaRPr lang="en-US" sz="2800" dirty="0"/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43590C89-767C-85DF-3A20-FCE2837C1E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00000"/>
            <a:ext cx="12192000" cy="5847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435100" indent="-538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6144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93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73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26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98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670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242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81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074738" indent="-357188" eaLnBrk="1" hangingPunct="1"/>
            <a:r>
              <a:rPr lang="hr-HR" alt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§</a:t>
            </a:r>
            <a:r>
              <a:rPr lang="en-US" alt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	Conclusion</a:t>
            </a:r>
          </a:p>
        </p:txBody>
      </p:sp>
      <p:sp>
        <p:nvSpPr>
          <p:cNvPr id="14" name="Text Box 22">
            <a:extLst>
              <a:ext uri="{FF2B5EF4-FFF2-40B4-BE49-F238E27FC236}">
                <a16:creationId xmlns:a16="http://schemas.microsoft.com/office/drawing/2014/main" id="{E9A1B828-D996-8143-1473-24A5B78C34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850570"/>
            <a:ext cx="12192000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435100" indent="-452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793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973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1526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3320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892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46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036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60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254125" indent="-536575">
              <a:buSzPct val="120000"/>
              <a:buFont typeface="Arial" panose="020B0604020202020204" pitchFamily="34" charset="0"/>
              <a:buChar char="•"/>
            </a:pPr>
            <a:r>
              <a:rPr lang="hr-HR" altLang="en-US" sz="2800" dirty="0">
                <a:latin typeface="+mn-lt"/>
              </a:rPr>
              <a:t>A full conformational analysis of cashmeran </a:t>
            </a:r>
            <a:r>
              <a:rPr lang="hr-HR" altLang="en-US" sz="2800">
                <a:latin typeface="+mn-lt"/>
              </a:rPr>
              <a:t>by </a:t>
            </a:r>
            <a:r>
              <a:rPr lang="en-US" altLang="en-US" sz="2800">
                <a:latin typeface="+mn-lt"/>
              </a:rPr>
              <a:t>tensor decomposition of </a:t>
            </a:r>
            <a:r>
              <a:rPr lang="en-US" altLang="en-US" sz="2800" i="1">
                <a:latin typeface="+mn-lt"/>
              </a:rPr>
              <a:t>ab initio</a:t>
            </a:r>
            <a:r>
              <a:rPr lang="en-US" altLang="en-US" sz="2800">
                <a:latin typeface="+mn-lt"/>
              </a:rPr>
              <a:t> molecular dynamics trajectory </a:t>
            </a:r>
            <a:r>
              <a:rPr lang="hr-HR" altLang="en-US" sz="2800">
                <a:latin typeface="+mn-lt"/>
              </a:rPr>
              <a:t>was </a:t>
            </a:r>
            <a:r>
              <a:rPr lang="hr-HR" altLang="en-US" sz="2800" dirty="0">
                <a:latin typeface="+mn-lt"/>
              </a:rPr>
              <a:t>carried </a:t>
            </a:r>
            <a:r>
              <a:rPr lang="hr-HR" altLang="en-US" sz="2800">
                <a:latin typeface="+mn-lt"/>
              </a:rPr>
              <a:t>out.</a:t>
            </a:r>
            <a:endParaRPr lang="en-US" altLang="en-US" sz="2800">
              <a:latin typeface="+mn-lt"/>
            </a:endParaRPr>
          </a:p>
          <a:p>
            <a:pPr marL="1254125" indent="-536575">
              <a:buSzPct val="120000"/>
              <a:buFont typeface="Arial" panose="020B0604020202020204" pitchFamily="34" charset="0"/>
              <a:buChar char="•"/>
            </a:pPr>
            <a:r>
              <a:rPr lang="en-US" altLang="en-US" sz="2800">
                <a:latin typeface="+mn-lt"/>
              </a:rPr>
              <a:t>Probability density function in the 10-dimensional reduced space (75% of the total variance) was built and a search for initial guess structures was carried out.</a:t>
            </a:r>
            <a:endParaRPr lang="hr-HR" altLang="en-US" sz="2800" dirty="0">
              <a:latin typeface="+mn-lt"/>
            </a:endParaRPr>
          </a:p>
          <a:p>
            <a:pPr marL="1254125" indent="-536575">
              <a:buSzPct val="120000"/>
              <a:buFont typeface="Arial" panose="020B0604020202020204" pitchFamily="34" charset="0"/>
              <a:buChar char="•"/>
            </a:pPr>
            <a:r>
              <a:rPr lang="en-US" altLang="en-US" sz="2800">
                <a:latin typeface="+mn-lt"/>
              </a:rPr>
              <a:t>In total f</a:t>
            </a:r>
            <a:r>
              <a:rPr lang="hr-HR" altLang="en-US" sz="2800">
                <a:latin typeface="+mn-lt"/>
              </a:rPr>
              <a:t>ive conformers were </a:t>
            </a:r>
            <a:r>
              <a:rPr lang="hr-HR" altLang="en-US" sz="2800" dirty="0">
                <a:latin typeface="+mn-lt"/>
              </a:rPr>
              <a:t>obtained with two dominating </a:t>
            </a:r>
            <a:r>
              <a:rPr lang="hr-HR" altLang="en-US" sz="2800">
                <a:latin typeface="+mn-lt"/>
              </a:rPr>
              <a:t>in content</a:t>
            </a:r>
            <a:r>
              <a:rPr lang="en-US" altLang="en-US" sz="2800">
                <a:latin typeface="+mn-lt"/>
              </a:rPr>
              <a:t> and covering more than 99% of content</a:t>
            </a:r>
            <a:r>
              <a:rPr lang="hr-HR" altLang="en-US" sz="2800">
                <a:latin typeface="+mn-lt"/>
              </a:rPr>
              <a:t>.</a:t>
            </a:r>
            <a:endParaRPr lang="en-US" altLang="en-US" sz="2800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94073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5000"/>
    </mc:Choice>
    <mc:Fallback xmlns="">
      <p:transition advClick="0" advTm="15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336</Words>
  <Application>Microsoft Office PowerPoint</Application>
  <PresentationFormat>Widescreen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 Theme</vt:lpstr>
      <vt:lpstr>Full Conformational Analysis of Cashmeran by Principal Component Analysis of Molecular Dynamics Trajectory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Tomica Hrenar</dc:creator>
  <cp:lastModifiedBy>Tomica Hrenar</cp:lastModifiedBy>
  <cp:revision>157</cp:revision>
  <dcterms:created xsi:type="dcterms:W3CDTF">2023-09-12T11:34:31Z</dcterms:created>
  <dcterms:modified xsi:type="dcterms:W3CDTF">2023-09-18T13:33:15Z</dcterms:modified>
</cp:coreProperties>
</file>