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310" r:id="rId6"/>
    <p:sldId id="309" r:id="rId7"/>
    <p:sldId id="311" r:id="rId8"/>
    <p:sldId id="318" r:id="rId9"/>
    <p:sldId id="319" r:id="rId10"/>
    <p:sldId id="320" r:id="rId11"/>
    <p:sldId id="321" r:id="rId12"/>
    <p:sldId id="322" r:id="rId13"/>
    <p:sldId id="324" r:id="rId14"/>
    <p:sldId id="325" r:id="rId15"/>
    <p:sldId id="326" r:id="rId16"/>
    <p:sldId id="316" r:id="rId17"/>
    <p:sldId id="31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C4D"/>
    <a:srgbClr val="ED2127"/>
    <a:srgbClr val="E9827A"/>
    <a:srgbClr val="B04C46"/>
    <a:srgbClr val="DD5850"/>
    <a:srgbClr val="F99D1C"/>
    <a:srgbClr val="FF9900"/>
    <a:srgbClr val="E84C3D"/>
    <a:srgbClr val="C0392B"/>
    <a:srgbClr val="F03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68059" autoAdjust="0"/>
  </p:normalViewPr>
  <p:slideViewPr>
    <p:cSldViewPr snapToGrid="0" snapToObjects="1">
      <p:cViewPr varScale="1">
        <p:scale>
          <a:sx n="59" d="100"/>
          <a:sy n="59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3512-E708-4CA6-A1C4-FC324CEAC51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2CA9AFF-37C3-41EF-A1A2-23D742C7B78F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OS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0AE68B-7CC7-4201-AA82-96C367196BAE}" type="parTrans" cxnId="{C1D3A034-01C3-4E54-BCB2-9C2F0F276485}">
      <dgm:prSet/>
      <dgm:spPr/>
      <dgm:t>
        <a:bodyPr/>
        <a:lstStyle/>
        <a:p>
          <a:endParaRPr lang="en-US"/>
        </a:p>
      </dgm:t>
    </dgm:pt>
    <dgm:pt modelId="{4FD1F883-544F-44AB-8844-E107A0F7F8FF}" type="sibTrans" cxnId="{C1D3A034-01C3-4E54-BCB2-9C2F0F276485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359EFFD-6FF0-4D80-90D3-3C270DC12C22}" type="pres">
      <dgm:prSet presAssocID="{6A063512-E708-4CA6-A1C4-FC324CEAC51E}" presName="Name0" presStyleCnt="0">
        <dgm:presLayoutVars>
          <dgm:chMax val="7"/>
          <dgm:chPref val="7"/>
          <dgm:dir/>
        </dgm:presLayoutVars>
      </dgm:prSet>
      <dgm:spPr/>
    </dgm:pt>
    <dgm:pt modelId="{F0CCD15D-BCB5-4DF1-975A-E96B6AE27C50}" type="pres">
      <dgm:prSet presAssocID="{6A063512-E708-4CA6-A1C4-FC324CEAC51E}" presName="Name1" presStyleCnt="0"/>
      <dgm:spPr/>
    </dgm:pt>
    <dgm:pt modelId="{0B894626-5E76-47B3-9C71-E699BF37B4E1}" type="pres">
      <dgm:prSet presAssocID="{4FD1F883-544F-44AB-8844-E107A0F7F8FF}" presName="picture_1" presStyleCnt="0"/>
      <dgm:spPr/>
    </dgm:pt>
    <dgm:pt modelId="{471E1D02-AD53-4381-8E15-A3C31371B1E9}" type="pres">
      <dgm:prSet presAssocID="{4FD1F883-544F-44AB-8844-E107A0F7F8FF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EAF45EC7-D99D-49F1-B55E-66963FA260DA}" type="pres">
      <dgm:prSet presAssocID="{E2CA9AFF-37C3-41EF-A1A2-23D742C7B78F}" presName="text_1" presStyleLbl="node1" presStyleIdx="0" presStyleCnt="0" custLinFactNeighborY="2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94160-4AE9-41A4-A88C-457C633575A3}" type="presOf" srcId="{6A063512-E708-4CA6-A1C4-FC324CEAC51E}" destId="{2359EFFD-6FF0-4D80-90D3-3C270DC12C22}" srcOrd="0" destOrd="0" presId="urn:microsoft.com/office/officeart/2008/layout/CircularPictureCallout"/>
    <dgm:cxn modelId="{727539A8-634F-4204-B880-369ECAF39E55}" type="presOf" srcId="{4FD1F883-544F-44AB-8844-E107A0F7F8FF}" destId="{471E1D02-AD53-4381-8E15-A3C31371B1E9}" srcOrd="0" destOrd="0" presId="urn:microsoft.com/office/officeart/2008/layout/CircularPictureCallout"/>
    <dgm:cxn modelId="{F2493EE4-8B42-4B85-84EF-630A7580305C}" type="presOf" srcId="{E2CA9AFF-37C3-41EF-A1A2-23D742C7B78F}" destId="{EAF45EC7-D99D-49F1-B55E-66963FA260DA}" srcOrd="0" destOrd="0" presId="urn:microsoft.com/office/officeart/2008/layout/CircularPictureCallout"/>
    <dgm:cxn modelId="{C1D3A034-01C3-4E54-BCB2-9C2F0F276485}" srcId="{6A063512-E708-4CA6-A1C4-FC324CEAC51E}" destId="{E2CA9AFF-37C3-41EF-A1A2-23D742C7B78F}" srcOrd="0" destOrd="0" parTransId="{D30AE68B-7CC7-4201-AA82-96C367196BAE}" sibTransId="{4FD1F883-544F-44AB-8844-E107A0F7F8FF}"/>
    <dgm:cxn modelId="{1AE8F15C-A04A-48AF-B6E2-967FD6DC5EE0}" type="presParOf" srcId="{2359EFFD-6FF0-4D80-90D3-3C270DC12C22}" destId="{F0CCD15D-BCB5-4DF1-975A-E96B6AE27C50}" srcOrd="0" destOrd="0" presId="urn:microsoft.com/office/officeart/2008/layout/CircularPictureCallout"/>
    <dgm:cxn modelId="{728E0048-D052-47DD-8C5B-972AAF50D6AD}" type="presParOf" srcId="{F0CCD15D-BCB5-4DF1-975A-E96B6AE27C50}" destId="{0B894626-5E76-47B3-9C71-E699BF37B4E1}" srcOrd="0" destOrd="0" presId="urn:microsoft.com/office/officeart/2008/layout/CircularPictureCallout"/>
    <dgm:cxn modelId="{666CE480-DBA6-4735-A3A0-D6F77AE1B3A7}" type="presParOf" srcId="{0B894626-5E76-47B3-9C71-E699BF37B4E1}" destId="{471E1D02-AD53-4381-8E15-A3C31371B1E9}" srcOrd="0" destOrd="0" presId="urn:microsoft.com/office/officeart/2008/layout/CircularPictureCallout"/>
    <dgm:cxn modelId="{1E29B53E-37A8-4E24-B78C-19CA0F7CE477}" type="presParOf" srcId="{F0CCD15D-BCB5-4DF1-975A-E96B6AE27C50}" destId="{EAF45EC7-D99D-49F1-B55E-66963FA260D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D4D31-6489-41D6-B406-0BA7E5AECE5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6417C42-A4BE-4369-A675-27317DD2EB2B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2534856-755D-4A63-BDCA-4D5BE1E182DE}" type="parTrans" cxnId="{5932F80C-7F23-4299-8270-8E0E70858633}">
      <dgm:prSet/>
      <dgm:spPr/>
      <dgm:t>
        <a:bodyPr/>
        <a:lstStyle/>
        <a:p>
          <a:endParaRPr lang="en-US"/>
        </a:p>
      </dgm:t>
    </dgm:pt>
    <dgm:pt modelId="{43F96E24-1AAC-4668-905D-17BB95F22FE1}" type="sibTrans" cxnId="{5932F80C-7F23-4299-8270-8E0E70858633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C228F4A4-B3F7-4892-BFC8-8ED3B7A7EECB}" type="pres">
      <dgm:prSet presAssocID="{A52D4D31-6489-41D6-B406-0BA7E5AECE5E}" presName="Name0" presStyleCnt="0">
        <dgm:presLayoutVars>
          <dgm:chMax val="7"/>
          <dgm:chPref val="7"/>
          <dgm:dir/>
        </dgm:presLayoutVars>
      </dgm:prSet>
      <dgm:spPr/>
    </dgm:pt>
    <dgm:pt modelId="{25078849-B7AC-4FBE-8830-EA8F153D8951}" type="pres">
      <dgm:prSet presAssocID="{A52D4D31-6489-41D6-B406-0BA7E5AECE5E}" presName="Name1" presStyleCnt="0"/>
      <dgm:spPr/>
    </dgm:pt>
    <dgm:pt modelId="{6BD5A7A6-7C8F-4A0D-BB59-035E7C6148A2}" type="pres">
      <dgm:prSet presAssocID="{43F96E24-1AAC-4668-905D-17BB95F22FE1}" presName="picture_1" presStyleCnt="0"/>
      <dgm:spPr/>
    </dgm:pt>
    <dgm:pt modelId="{0EAFC875-B674-4D1E-9A66-22E0AD113184}" type="pres">
      <dgm:prSet presAssocID="{43F96E24-1AAC-4668-905D-17BB95F22FE1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7200A253-7D6A-4216-90B3-9DA8756E7120}" type="pres">
      <dgm:prSet presAssocID="{56417C42-A4BE-4369-A675-27317DD2EB2B}" presName="text_1" presStyleLbl="node1" presStyleIdx="0" presStyleCnt="0" custLinFactNeighborY="28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ACC18-4B78-44F8-8B2F-FCE1BAAB312D}" type="presOf" srcId="{56417C42-A4BE-4369-A675-27317DD2EB2B}" destId="{7200A253-7D6A-4216-90B3-9DA8756E7120}" srcOrd="0" destOrd="0" presId="urn:microsoft.com/office/officeart/2008/layout/CircularPictureCallout"/>
    <dgm:cxn modelId="{590FDB54-8E47-4C86-9422-88A6531F88CF}" type="presOf" srcId="{43F96E24-1AAC-4668-905D-17BB95F22FE1}" destId="{0EAFC875-B674-4D1E-9A66-22E0AD113184}" srcOrd="0" destOrd="0" presId="urn:microsoft.com/office/officeart/2008/layout/CircularPictureCallout"/>
    <dgm:cxn modelId="{C29A9963-3839-488B-913E-AB14BA116DDE}" type="presOf" srcId="{A52D4D31-6489-41D6-B406-0BA7E5AECE5E}" destId="{C228F4A4-B3F7-4892-BFC8-8ED3B7A7EECB}" srcOrd="0" destOrd="0" presId="urn:microsoft.com/office/officeart/2008/layout/CircularPictureCallout"/>
    <dgm:cxn modelId="{5932F80C-7F23-4299-8270-8E0E70858633}" srcId="{A52D4D31-6489-41D6-B406-0BA7E5AECE5E}" destId="{56417C42-A4BE-4369-A675-27317DD2EB2B}" srcOrd="0" destOrd="0" parTransId="{72534856-755D-4A63-BDCA-4D5BE1E182DE}" sibTransId="{43F96E24-1AAC-4668-905D-17BB95F22FE1}"/>
    <dgm:cxn modelId="{425DD5F3-E6AB-41FD-B06D-3A9C6D0CD072}" type="presParOf" srcId="{C228F4A4-B3F7-4892-BFC8-8ED3B7A7EECB}" destId="{25078849-B7AC-4FBE-8830-EA8F153D8951}" srcOrd="0" destOrd="0" presId="urn:microsoft.com/office/officeart/2008/layout/CircularPictureCallout"/>
    <dgm:cxn modelId="{F214B3E5-36AC-40E7-BB4A-2EF9DA20C695}" type="presParOf" srcId="{25078849-B7AC-4FBE-8830-EA8F153D8951}" destId="{6BD5A7A6-7C8F-4A0D-BB59-035E7C6148A2}" srcOrd="0" destOrd="0" presId="urn:microsoft.com/office/officeart/2008/layout/CircularPictureCallout"/>
    <dgm:cxn modelId="{770CA5AD-7EF0-4A47-A7BB-C5D828DC69AB}" type="presParOf" srcId="{6BD5A7A6-7C8F-4A0D-BB59-035E7C6148A2}" destId="{0EAFC875-B674-4D1E-9A66-22E0AD113184}" srcOrd="0" destOrd="0" presId="urn:microsoft.com/office/officeart/2008/layout/CircularPictureCallout"/>
    <dgm:cxn modelId="{D5D4910C-787E-4818-8F16-4D16CD11AA18}" type="presParOf" srcId="{25078849-B7AC-4FBE-8830-EA8F153D8951}" destId="{7200A253-7D6A-4216-90B3-9DA8756E7120}" srcOrd="1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92E6B-8E8B-4E40-92E5-621EC445D87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562309-2053-496A-A886-F292B8BE725A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RI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5D4E38-E96D-4B5F-BF51-AD81E322917C}" type="parTrans" cxnId="{FD9853D7-DEAA-43C4-89FA-23604396F13E}">
      <dgm:prSet/>
      <dgm:spPr/>
      <dgm:t>
        <a:bodyPr/>
        <a:lstStyle/>
        <a:p>
          <a:endParaRPr lang="en-US"/>
        </a:p>
      </dgm:t>
    </dgm:pt>
    <dgm:pt modelId="{828138F6-7536-4652-9CA7-AC8D8F4828A1}" type="sibTrans" cxnId="{FD9853D7-DEAA-43C4-89FA-23604396F13E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D084342C-3EA5-4DC1-B612-719479C9F518}" type="pres">
      <dgm:prSet presAssocID="{16F92E6B-8E8B-4E40-92E5-621EC445D87A}" presName="Name0" presStyleCnt="0">
        <dgm:presLayoutVars>
          <dgm:chMax val="7"/>
          <dgm:chPref val="7"/>
          <dgm:dir/>
        </dgm:presLayoutVars>
      </dgm:prSet>
      <dgm:spPr/>
    </dgm:pt>
    <dgm:pt modelId="{E640C701-CA21-4CA2-B2CD-0C1210B8D960}" type="pres">
      <dgm:prSet presAssocID="{16F92E6B-8E8B-4E40-92E5-621EC445D87A}" presName="Name1" presStyleCnt="0"/>
      <dgm:spPr/>
    </dgm:pt>
    <dgm:pt modelId="{5F35B59B-0248-49B2-BFA3-6D63B16455CE}" type="pres">
      <dgm:prSet presAssocID="{828138F6-7536-4652-9CA7-AC8D8F4828A1}" presName="picture_1" presStyleCnt="0"/>
      <dgm:spPr/>
    </dgm:pt>
    <dgm:pt modelId="{1637911C-FAB2-4775-9EF3-AE1C60394298}" type="pres">
      <dgm:prSet presAssocID="{828138F6-7536-4652-9CA7-AC8D8F4828A1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3BA68EBD-7F79-469E-A183-0B0AC94EA127}" type="pres">
      <dgm:prSet presAssocID="{22562309-2053-496A-A886-F292B8BE725A}" presName="text_1" presStyleLbl="node1" presStyleIdx="0" presStyleCnt="0" custScaleX="100141" custLinFactNeighborY="31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26DC8-5417-428E-B49E-AB04D61F3407}" type="presOf" srcId="{828138F6-7536-4652-9CA7-AC8D8F4828A1}" destId="{1637911C-FAB2-4775-9EF3-AE1C60394298}" srcOrd="0" destOrd="0" presId="urn:microsoft.com/office/officeart/2008/layout/CircularPictureCallout"/>
    <dgm:cxn modelId="{CCF4E695-1D47-4446-92BB-13B84EDC79A7}" type="presOf" srcId="{22562309-2053-496A-A886-F292B8BE725A}" destId="{3BA68EBD-7F79-469E-A183-0B0AC94EA127}" srcOrd="0" destOrd="0" presId="urn:microsoft.com/office/officeart/2008/layout/CircularPictureCallout"/>
    <dgm:cxn modelId="{FD9853D7-DEAA-43C4-89FA-23604396F13E}" srcId="{16F92E6B-8E8B-4E40-92E5-621EC445D87A}" destId="{22562309-2053-496A-A886-F292B8BE725A}" srcOrd="0" destOrd="0" parTransId="{D35D4E38-E96D-4B5F-BF51-AD81E322917C}" sibTransId="{828138F6-7536-4652-9CA7-AC8D8F4828A1}"/>
    <dgm:cxn modelId="{A27D15DF-EAE7-497D-89FF-8D5570291714}" type="presOf" srcId="{16F92E6B-8E8B-4E40-92E5-621EC445D87A}" destId="{D084342C-3EA5-4DC1-B612-719479C9F518}" srcOrd="0" destOrd="0" presId="urn:microsoft.com/office/officeart/2008/layout/CircularPictureCallout"/>
    <dgm:cxn modelId="{F45C1CCC-1E4E-4DD2-A958-B1396C26E0E8}" type="presParOf" srcId="{D084342C-3EA5-4DC1-B612-719479C9F518}" destId="{E640C701-CA21-4CA2-B2CD-0C1210B8D960}" srcOrd="0" destOrd="0" presId="urn:microsoft.com/office/officeart/2008/layout/CircularPictureCallout"/>
    <dgm:cxn modelId="{B356406E-B253-43B7-B028-BC541F685CB3}" type="presParOf" srcId="{E640C701-CA21-4CA2-B2CD-0C1210B8D960}" destId="{5F35B59B-0248-49B2-BFA3-6D63B16455CE}" srcOrd="0" destOrd="0" presId="urn:microsoft.com/office/officeart/2008/layout/CircularPictureCallout"/>
    <dgm:cxn modelId="{1CA0BD8E-B078-414E-B2EB-799F50A97FCF}" type="presParOf" srcId="{5F35B59B-0248-49B2-BFA3-6D63B16455CE}" destId="{1637911C-FAB2-4775-9EF3-AE1C60394298}" srcOrd="0" destOrd="0" presId="urn:microsoft.com/office/officeart/2008/layout/CircularPictureCallout"/>
    <dgm:cxn modelId="{D2F1A06A-7C1C-4BA8-9929-DB4ABDBF3ADA}" type="presParOf" srcId="{E640C701-CA21-4CA2-B2CD-0C1210B8D960}" destId="{3BA68EBD-7F79-469E-A183-0B0AC94EA12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X="0" custLinFactNeighborY="26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X="2704" custLinFactNeighborY="25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1D02-AD53-4381-8E15-A3C31371B1E9}">
      <dsp:nvSpPr>
        <dsp:cNvPr id="0" name=""/>
        <dsp:cNvSpPr/>
      </dsp:nvSpPr>
      <dsp:spPr>
        <a:xfrm>
          <a:off x="362921" y="64372"/>
          <a:ext cx="725843" cy="725843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EC7-D99D-49F1-B55E-66963FA260DA}">
      <dsp:nvSpPr>
        <dsp:cNvPr id="0" name=""/>
        <dsp:cNvSpPr/>
      </dsp:nvSpPr>
      <dsp:spPr>
        <a:xfrm>
          <a:off x="493573" y="506024"/>
          <a:ext cx="464539" cy="2395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OS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93573" y="506024"/>
        <a:ext cx="464539" cy="239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C875-B674-4D1E-9A66-22E0AD113184}">
      <dsp:nvSpPr>
        <dsp:cNvPr id="0" name=""/>
        <dsp:cNvSpPr/>
      </dsp:nvSpPr>
      <dsp:spPr>
        <a:xfrm>
          <a:off x="363808" y="63485"/>
          <a:ext cx="727617" cy="727617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0A253-7D6A-4216-90B3-9DA8756E7120}">
      <dsp:nvSpPr>
        <dsp:cNvPr id="0" name=""/>
        <dsp:cNvSpPr/>
      </dsp:nvSpPr>
      <dsp:spPr>
        <a:xfrm>
          <a:off x="494779" y="517346"/>
          <a:ext cx="465675" cy="2401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94779" y="517346"/>
        <a:ext cx="465675" cy="240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911C-FAB2-4775-9EF3-AE1C60394298}">
      <dsp:nvSpPr>
        <dsp:cNvPr id="0" name=""/>
        <dsp:cNvSpPr/>
      </dsp:nvSpPr>
      <dsp:spPr>
        <a:xfrm>
          <a:off x="363249" y="64045"/>
          <a:ext cx="726498" cy="726498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68EBD-7F79-469E-A183-0B0AC94EA127}">
      <dsp:nvSpPr>
        <dsp:cNvPr id="0" name=""/>
        <dsp:cNvSpPr/>
      </dsp:nvSpPr>
      <dsp:spPr>
        <a:xfrm>
          <a:off x="493691" y="524194"/>
          <a:ext cx="465614" cy="239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RI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93691" y="524194"/>
        <a:ext cx="465614" cy="239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363808" y="63485"/>
          <a:ext cx="727617" cy="727617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332343" y="514107"/>
          <a:ext cx="790548" cy="2401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32343" y="514107"/>
        <a:ext cx="790548" cy="240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363808" y="63485"/>
          <a:ext cx="727617" cy="727617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344934" y="510342"/>
          <a:ext cx="790548" cy="2401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HR-ZOO </a:t>
          </a:r>
          <a:b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hr-HR" sz="8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44934" y="510342"/>
        <a:ext cx="790548" cy="24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128D-8514-4EF0-A541-9ECAC7A375D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B67F-8902-401C-A6C3-9B575ADF4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B67F-8902-401C-A6C3-9B575ADF4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www.srce.unizg.hr/oa-and-oer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hyperlink" Target="creativecommons.org/licenses/by-nc-nd/4.0/deed.en" TargetMode="External"/><Relationship Id="rId5" Type="http://schemas.openxmlformats.org/officeDocument/2006/relationships/hyperlink" Target="http://www.srce.unizg.hr/en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6.emf"/><Relationship Id="rId2" Type="http://schemas.openxmlformats.org/officeDocument/2006/relationships/hyperlink" Target="http://www.srce.unizg.hr/otvoreni-pristup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nc-nd/4.0/deed.hr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srce.unizg.hr/" TargetMode="External"/><Relationship Id="rId9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A99D-8912-D049-A947-D6B91CE6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4265"/>
            <a:ext cx="9144000" cy="2015701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DFD2A-2663-9C48-8F41-D325A9F67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058711-D0EE-E644-B8BF-1A2ADADF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664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686C-4888-9B46-A1D7-D6A1F6D1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BEF00-721F-1C4D-B318-5E92B87CA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8373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2E8A-0C9D-7B49-8CBE-8159EC7F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5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E996-0F70-1246-9F2C-42160806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CFBB-1A51-6D4E-A78A-3BAB0D174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640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DB0E6-EA7E-AD4F-9903-70BF7E70A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640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67230-C0B6-D447-B750-42996CC6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27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4492-625C-5D44-8C89-007AC19C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65610-9E48-044C-9AB5-1EDE1A33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14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2D1F5-E0B9-974E-9482-8AE4FCD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57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E024-D2BB-534B-821B-D5A426A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CD0E-35FE-F74A-A9D3-74F5EBF4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128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4E9E-D6AA-A144-9442-7D8973399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4286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24FAC-3BF4-3840-A4B5-F32E746F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03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BB0A-F053-2C47-9ECB-7754FF06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02831-86BF-5548-944D-BBDFF07E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B768-0D52-B944-B359-A136076A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79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66B9-5EB7-824C-A8AD-F57FB0E2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FB5D-52E2-5B4A-AAA3-B2FECC54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FE32A-D2FE-CC40-B371-DCF9D34B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710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CC00-B5C9-7145-A840-E3590D27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82450-014F-EA4D-9ABA-5A3D6D51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7246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537C-BA42-E04B-8A7F-F918DA6E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233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456D-7376-B241-891E-8E0F197C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15AD-E204-D148-A307-45A0EEA2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0517" y="1825625"/>
            <a:ext cx="4949283" cy="36077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A479-E5E2-8444-87A3-69170FB0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365703" cy="36077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8B68B-2EF5-6641-A8D2-CC5423FF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9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A91C-80BE-9A48-8595-05BAF7BD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928F4-3323-B642-92DC-F41653F6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9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72F1-ADBE-F547-994E-BD24E6F1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484"/>
            <a:ext cx="10515600" cy="8130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3112-A746-6348-9564-78A43851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2"/>
            <a:ext cx="10515600" cy="3351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D8301-27E1-C243-97EE-6E202B96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214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88C50-8E66-9E43-8150-8448BF78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81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CFFB-9DC4-7344-954E-C329E535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967" y="457200"/>
            <a:ext cx="37126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E491-09A4-A94D-BC62-0A2E17AD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321261" cy="4526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C44D0-397A-B341-AD75-D05CEFA4F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967" y="2057400"/>
            <a:ext cx="3712659" cy="345685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D71D-2B0B-FC41-9FF4-89DB5CD9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192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0" y="5736000"/>
            <a:ext cx="12267059" cy="891424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7768397" y="3916058"/>
            <a:ext cx="360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" name="Picture 47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97" y="5344392"/>
            <a:ext cx="1224000" cy="483677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3319761" y="4062035"/>
            <a:ext cx="3683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2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1183162" y="4837321"/>
            <a:ext cx="1764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1200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</a:t>
            </a:r>
            <a:endParaRPr lang="hr-HR" sz="12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167341" y="4837322"/>
            <a:ext cx="4006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creativecommons.org/licenses/by-nc-nd/4.0/deed.en</a:t>
            </a:r>
            <a:endParaRPr lang="hr-HR" sz="12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8378459" y="4792849"/>
            <a:ext cx="2379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www.srce.unizg.hr/oa-and-oer</a:t>
            </a:r>
            <a:endParaRPr lang="hr-HR" sz="12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91" y="5396069"/>
            <a:ext cx="123472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27" y="4005267"/>
            <a:ext cx="1862309" cy="6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3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A6B325-0A25-EC40-A4EF-BE01675AB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800">
              <a:solidFill>
                <a:srgbClr val="EC31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14DA8-E32B-5749-A584-C6691DCFD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2465818"/>
            <a:ext cx="10515600" cy="1135881"/>
          </a:xfrm>
        </p:spPr>
        <p:txBody>
          <a:bodyPr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edaster</a:t>
            </a:r>
            <a:r>
              <a:rPr lang="en-US" dirty="0"/>
              <a:t>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39B5-EC2F-4F49-8B0E-04C7DB7F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967359"/>
            <a:ext cx="10515600" cy="549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7C43E-16C1-3B40-8D24-84EC517AA4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8173"/>
            <a:ext cx="9017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4469D-DEB8-D24C-B213-8507E3FA9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4600" y="5478124"/>
            <a:ext cx="2057400" cy="81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1BB583-D717-A94E-B681-B862B3884F63}"/>
              </a:ext>
            </a:extLst>
          </p:cNvPr>
          <p:cNvSpPr txBox="1"/>
          <p:nvPr userDrawn="1"/>
        </p:nvSpPr>
        <p:spPr>
          <a:xfrm>
            <a:off x="8621750" y="635635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C00C8-6302-0A4D-B700-97E68F841B2F}"/>
              </a:ext>
            </a:extLst>
          </p:cNvPr>
          <p:cNvSpPr txBox="1"/>
          <p:nvPr userDrawn="1"/>
        </p:nvSpPr>
        <p:spPr>
          <a:xfrm>
            <a:off x="2819522" y="5903362"/>
            <a:ext cx="13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is co-funded by European union from European Regional Development Found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299148-A042-F643-9A7E-38B127ABD4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810" y="5649528"/>
            <a:ext cx="3299791" cy="91158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1792" y="632823"/>
            <a:ext cx="3933823" cy="23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0F0377B-2B9E-7445-9EF6-AB1003A1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139" y="885617"/>
            <a:ext cx="7989447" cy="1376581"/>
          </a:xfrm>
        </p:spPr>
        <p:txBody>
          <a:bodyPr anchor="b">
            <a:normAutofit/>
          </a:bodyPr>
          <a:lstStyle>
            <a:lvl1pPr algn="ctr">
              <a:defRPr sz="2025" b="1" baseline="0">
                <a:solidFill>
                  <a:srgbClr val="EE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9090B49-9F77-2743-9590-7BEFF556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139" y="2633955"/>
            <a:ext cx="7989447" cy="597884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63" indent="0" algn="ctr">
              <a:buNone/>
              <a:defRPr sz="1125"/>
            </a:lvl2pPr>
            <a:lvl3pPr marL="514324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2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5725C-561D-7043-83D5-3005B806CBDE}"/>
              </a:ext>
            </a:extLst>
          </p:cNvPr>
          <p:cNvSpPr txBox="1"/>
          <p:nvPr userDrawn="1"/>
        </p:nvSpPr>
        <p:spPr>
          <a:xfrm>
            <a:off x="8464233" y="3985926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7B980D77-6B49-C04C-9FB6-AA68F055A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33" y="4968276"/>
            <a:ext cx="918000" cy="3627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D31D39-F34F-7740-AA92-E7CE31A31668}"/>
              </a:ext>
            </a:extLst>
          </p:cNvPr>
          <p:cNvSpPr txBox="1"/>
          <p:nvPr userDrawn="1"/>
        </p:nvSpPr>
        <p:spPr>
          <a:xfrm>
            <a:off x="5127756" y="4006509"/>
            <a:ext cx="27622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609B7-469C-9B45-BB90-70EA2B0F4A14}"/>
              </a:ext>
            </a:extLst>
          </p:cNvPr>
          <p:cNvSpPr txBox="1"/>
          <p:nvPr userDrawn="1"/>
        </p:nvSpPr>
        <p:spPr>
          <a:xfrm>
            <a:off x="3434742" y="459989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900" b="1" dirty="0">
              <a:solidFill>
                <a:srgbClr val="EE2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F84898-7A7E-474C-AED7-92A90FB0514B}"/>
              </a:ext>
            </a:extLst>
          </p:cNvPr>
          <p:cNvSpPr/>
          <p:nvPr userDrawn="1"/>
        </p:nvSpPr>
        <p:spPr>
          <a:xfrm>
            <a:off x="4999975" y="4587973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creativecommons.org/licenses/by-nc-nd/4.0/deed.hr</a:t>
            </a:r>
            <a:endParaRPr lang="hr-HR" sz="900" b="1" dirty="0">
              <a:solidFill>
                <a:srgbClr val="EE2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DD3373-DE5C-2A4E-AFED-0980B5F86730}"/>
              </a:ext>
            </a:extLst>
          </p:cNvPr>
          <p:cNvSpPr/>
          <p:nvPr userDrawn="1"/>
        </p:nvSpPr>
        <p:spPr>
          <a:xfrm>
            <a:off x="8753689" y="4554618"/>
            <a:ext cx="21210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900" b="1" dirty="0">
              <a:solidFill>
                <a:srgbClr val="EE2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://mirrors.creativecommons.org/presskit/buttons/88x31/png/by-nc-nd.png">
            <a:hlinkClick r:id="rId5"/>
            <a:extLst>
              <a:ext uri="{FF2B5EF4-FFF2-40B4-BE49-F238E27FC236}">
                <a16:creationId xmlns:a16="http://schemas.microsoft.com/office/drawing/2014/main" id="{DB995E42-7B29-6246-A6B6-C2222A493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53" y="5007034"/>
            <a:ext cx="92604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5E376D-67B2-6447-A3E9-76AF520DCD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7777" y="3930675"/>
            <a:ext cx="1581615" cy="5739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D2E374-1760-794E-BFEC-81042CB7C26D}"/>
              </a:ext>
            </a:extLst>
          </p:cNvPr>
          <p:cNvSpPr txBox="1"/>
          <p:nvPr userDrawn="1"/>
        </p:nvSpPr>
        <p:spPr>
          <a:xfrm>
            <a:off x="1027777" y="4599891"/>
            <a:ext cx="1588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900" b="1" u="sng" dirty="0" err="1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www.srce.unizg.hr</a:t>
            </a:r>
            <a:r>
              <a:rPr lang="hr-HR" sz="900" b="1" u="sng" dirty="0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900" b="1" u="sng" dirty="0" err="1">
                <a:solidFill>
                  <a:srgbClr val="EE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hr-zoo</a:t>
            </a:r>
            <a:endParaRPr lang="hr-HR" sz="900" b="1" u="sng" dirty="0">
              <a:solidFill>
                <a:srgbClr val="EE2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EF8141-D859-8E4B-B14E-36AEF7DD5774}"/>
              </a:ext>
            </a:extLst>
          </p:cNvPr>
          <p:cNvSpPr txBox="1"/>
          <p:nvPr userDrawn="1"/>
        </p:nvSpPr>
        <p:spPr>
          <a:xfrm>
            <a:off x="2819522" y="5903362"/>
            <a:ext cx="13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is co-funded by European union from European Regional Development Found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ACDC03-F0CA-BB4F-BE08-92614CD876C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48810" y="5649528"/>
            <a:ext cx="3299791" cy="911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4E36A3-30EE-4CD2-B99E-51C533F3A1E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74" y="5933049"/>
            <a:ext cx="1016282" cy="344544"/>
          </a:xfrm>
          <a:prstGeom prst="rect">
            <a:avLst/>
          </a:prstGeom>
        </p:spPr>
      </p:pic>
      <p:pic>
        <p:nvPicPr>
          <p:cNvPr id="34" name="Picture 2" descr="C:\Users\gkurtovic\Desktop\SRCE_logo_s_potpisom_engl.png">
            <a:extLst>
              <a:ext uri="{FF2B5EF4-FFF2-40B4-BE49-F238E27FC236}">
                <a16:creationId xmlns:a16="http://schemas.microsoft.com/office/drawing/2014/main" id="{52B61CA4-52DF-4DDC-924F-54C5212B30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44" y="3935102"/>
            <a:ext cx="1552459" cy="5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5EF1-F08A-244D-B37B-4FD1DBB0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8B41F-56BA-264A-A0AE-7ED4F4080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983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B8FF2A-1C0B-1B48-AB2C-8EBFB7FE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39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942-3B38-1044-B0AA-286ABACA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485"/>
            <a:ext cx="10515600" cy="9027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36E0-7664-F54D-9332-6DC08310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636"/>
            <a:ext cx="5181600" cy="3308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DBF56-E027-DE44-A003-ABF009FA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7636"/>
            <a:ext cx="5181600" cy="33080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61A9C6-E119-804C-99F7-786480E3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29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6416-B9D1-5B4A-907B-D42A0ABB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6349"/>
            <a:ext cx="10515600" cy="83348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77DBC-7F9A-2F40-8495-84C3980A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80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E36355-3493-364F-91E2-BFB3D10E7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188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A120-43D4-1F45-B141-89792480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3542"/>
            <a:ext cx="3932237" cy="12591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F02D-743F-C64D-9854-DD41216B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3542"/>
            <a:ext cx="6172200" cy="41464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C54B5-E784-9840-BCCD-3FE051804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9"/>
            <a:ext cx="3932237" cy="301059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EB328F-1B05-E245-8505-390801A1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722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044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4E07-A891-3749-8082-6C6EA35B5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EA567-0D05-2A4D-BFF6-91733ECFF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5F4F-D3C6-7147-98E8-75DAEBAA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8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7EA5-E106-9F44-BF10-01C669A0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92EA-256F-7647-BC7E-E28F2819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737EB-3A66-2344-BCD8-B08FC64E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64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2FDB1-BDF7-984D-B621-E9E19777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226"/>
            <a:ext cx="10515600" cy="83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74A86-A36D-BA43-A59A-DC52FAB5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95"/>
            <a:ext cx="10515600" cy="312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6A3C8-BE81-DE4A-AC84-946EC5B008C5}"/>
              </a:ext>
            </a:extLst>
          </p:cNvPr>
          <p:cNvSpPr/>
          <p:nvPr userDrawn="1"/>
        </p:nvSpPr>
        <p:spPr>
          <a:xfrm>
            <a:off x="0" y="0"/>
            <a:ext cx="12192000" cy="699248"/>
          </a:xfrm>
          <a:prstGeom prst="rect">
            <a:avLst/>
          </a:prstGeom>
          <a:solidFill>
            <a:srgbClr val="ED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AFB98-E9B0-E14A-8EAC-7830211D7DE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36984" y="157962"/>
            <a:ext cx="1118029" cy="411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E945A-CCF4-9743-8ABA-7811603D0AE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" y="222204"/>
            <a:ext cx="295367" cy="266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07A49-8CFA-324A-914E-FDE9D0245A7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13906" y="218838"/>
            <a:ext cx="678095" cy="267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3CFF4-7F22-E343-B746-0A3D48B2081E}"/>
              </a:ext>
            </a:extLst>
          </p:cNvPr>
          <p:cNvSpPr txBox="1"/>
          <p:nvPr userDrawn="1"/>
        </p:nvSpPr>
        <p:spPr>
          <a:xfrm>
            <a:off x="3632490" y="5978267"/>
            <a:ext cx="110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is co-funded by European union from European Regional Development Found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4E530A-15FF-B546-8CAF-4A5BA4AF9E9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6195" y="5771749"/>
            <a:ext cx="3299791" cy="91158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FC543F-08C1-3F48-9C3A-9354E758D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489" y="6064051"/>
            <a:ext cx="1706217" cy="3269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8622CC-8EC3-0B4C-9AB9-6DECEF21B03B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8E1AB-E020-442E-BB61-324F6D193B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18" y="6017658"/>
            <a:ext cx="1016282" cy="3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E4C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9CD6-97CE-E547-B699-FD647723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C610E-2919-F24A-AF8B-89C9CCCB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350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BFA1F-C549-2243-8CA5-181A80C97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4418" y="6025309"/>
            <a:ext cx="11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22CC-8EC3-0B4C-9AB9-6DECEF21B03B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19D6A0-EC34-E644-93B8-CBB78FF9CB7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36986" y="114131"/>
            <a:ext cx="1118029" cy="405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34FAE-525A-2B4E-9CD3-E62612AA6C1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" y="177150"/>
            <a:ext cx="295367" cy="266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D8322-9588-674A-979F-D5DB4637F7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13906" y="177150"/>
            <a:ext cx="678095" cy="266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37D26-C5C2-7D46-8BB2-C7397A9D1C44}"/>
              </a:ext>
            </a:extLst>
          </p:cNvPr>
          <p:cNvSpPr txBox="1"/>
          <p:nvPr userDrawn="1"/>
        </p:nvSpPr>
        <p:spPr>
          <a:xfrm>
            <a:off x="2819522" y="5989762"/>
            <a:ext cx="13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is co-funded by European union from European Regional Development Found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1D813F-EBA8-E64B-AD2D-E6B861653A1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48810" y="5735928"/>
            <a:ext cx="3299791" cy="911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4EF9D-60A4-4741-9040-83ACE07B02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83" y="6035599"/>
            <a:ext cx="1016282" cy="3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E20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6204B-3844-BA4F-8121-FFA2BCB7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7" y="365127"/>
            <a:ext cx="9467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43B7D-C668-3642-BFC0-9E0B22AE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517" y="1825625"/>
            <a:ext cx="9467387" cy="365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7E4A-62D0-FB4C-9133-C3154E7E6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4122" y="5748165"/>
            <a:ext cx="765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15B5-CBC1-574F-B7BA-2BC00C549CC3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ED20-7D4B-494E-B496-C7CD6F9FA0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" y="608173"/>
            <a:ext cx="9017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3EEE13-CFCD-8942-8C58-4D557BF129D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25174" y="5480167"/>
            <a:ext cx="20701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8DFFD-0C88-E545-B953-925B27DE88E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02320" y="365127"/>
            <a:ext cx="1118029" cy="405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F8AE4D-479E-0A41-B1FA-4C3FFDABF711}"/>
              </a:ext>
            </a:extLst>
          </p:cNvPr>
          <p:cNvSpPr txBox="1"/>
          <p:nvPr userDrawn="1"/>
        </p:nvSpPr>
        <p:spPr>
          <a:xfrm>
            <a:off x="137490" y="6502828"/>
            <a:ext cx="36476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is co-funded by European union from European Regional Development Found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07267-9451-DF4E-B9C7-1F457E5AEF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4437" y="5615104"/>
            <a:ext cx="3299791" cy="911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33E10-7007-4FFC-81C2-CA59692800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67" y="5898625"/>
            <a:ext cx="1016282" cy="3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705" r:id="rId8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E20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42ACF-7A24-D649-B407-029E2BF9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B78F4-843E-4142-8B58-C1658850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89A2-8F58-4447-84E5-ECA6A215D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6DEA-C04F-A042-AEDC-663982780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Dan Srca u Ministarstvu znanosti i obrazovanja, rujan 2021.</a:t>
            </a: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9ADB-83A7-B145-9EFB-809F2E34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80C7-244E-3948-83C6-890AFF6F89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36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1" r:id="rId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E4C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E4C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6.pn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25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32" Type="http://schemas.openxmlformats.org/officeDocument/2006/relationships/image" Target="../media/image30.JP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31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2995AD6-F89D-474D-AC38-ED917310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356090"/>
            <a:ext cx="10515600" cy="13624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Project HR-ZOO - The Final Stages of Implementation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FCB6D1-A9EC-7E40-BEEB-D97C68CD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967359"/>
            <a:ext cx="10515600" cy="6455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dirty="0" err="1"/>
              <a:t>Dobriša</a:t>
            </a:r>
            <a:r>
              <a:rPr lang="hr-HR" dirty="0"/>
              <a:t> </a:t>
            </a:r>
            <a:r>
              <a:rPr lang="hr-HR" dirty="0" err="1" smtClean="0"/>
              <a:t>Dobrenić</a:t>
            </a:r>
            <a:r>
              <a:rPr lang="hr-HR" dirty="0" smtClean="0"/>
              <a:t>, </a:t>
            </a:r>
            <a:r>
              <a:rPr lang="hr-HR" u="sng" dirty="0" smtClean="0"/>
              <a:t>Emir </a:t>
            </a:r>
            <a:r>
              <a:rPr lang="hr-HR" u="sng" dirty="0" err="1" smtClean="0"/>
              <a:t>Imamagić</a:t>
            </a:r>
            <a:r>
              <a:rPr lang="hr-HR" dirty="0" smtClean="0"/>
              <a:t>, Ivan Marić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University </a:t>
            </a:r>
            <a:r>
              <a:rPr lang="hr-HR" dirty="0" err="1"/>
              <a:t>of</a:t>
            </a:r>
            <a:r>
              <a:rPr lang="hr-HR" dirty="0"/>
              <a:t> Zagreb, University </a:t>
            </a:r>
            <a:r>
              <a:rPr lang="hr-HR" dirty="0" err="1"/>
              <a:t>Computing</a:t>
            </a:r>
            <a:r>
              <a:rPr lang="hr-HR" dirty="0"/>
              <a:t> </a:t>
            </a:r>
            <a:r>
              <a:rPr lang="hr-HR" dirty="0" smtClean="0"/>
              <a:t>Centre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65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OpenStack cloud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demand clusters (EC3) for education &amp; training</a:t>
            </a:r>
          </a:p>
          <a:p>
            <a:pPr lvl="1"/>
            <a:r>
              <a:rPr lang="en-US" dirty="0" err="1" smtClean="0"/>
              <a:t>Jupyter</a:t>
            </a:r>
            <a:r>
              <a:rPr lang="en-US" dirty="0" smtClean="0"/>
              <a:t> notebooks</a:t>
            </a:r>
          </a:p>
          <a:p>
            <a:pPr lvl="1"/>
            <a:r>
              <a:rPr lang="en-US" dirty="0" err="1" smtClean="0"/>
              <a:t>BigData</a:t>
            </a:r>
            <a:r>
              <a:rPr lang="en-US" dirty="0" smtClean="0"/>
              <a:t> platforms</a:t>
            </a:r>
          </a:p>
          <a:p>
            <a:pPr lvl="1"/>
            <a:r>
              <a:rPr lang="en-US" dirty="0" smtClean="0"/>
              <a:t>Interactive workloads</a:t>
            </a:r>
          </a:p>
          <a:p>
            <a:r>
              <a:rPr lang="en-US" dirty="0"/>
              <a:t>Tuning, application deployment &amp; benchmarking start planned for </a:t>
            </a:r>
            <a:r>
              <a:rPr lang="en-US" b="1" dirty="0" smtClean="0"/>
              <a:t>October </a:t>
            </a:r>
            <a:r>
              <a:rPr lang="en-US" b="1" dirty="0"/>
              <a:t>2022</a:t>
            </a:r>
          </a:p>
          <a:p>
            <a:endParaRPr lang="en-US" dirty="0" smtClean="0"/>
          </a:p>
          <a:p>
            <a:pPr lvl="1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Elastic Cloud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320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in February 2022</a:t>
            </a:r>
          </a:p>
          <a:p>
            <a:pPr lvl="1"/>
            <a:r>
              <a:rPr lang="en-US" dirty="0" smtClean="0"/>
              <a:t>400 participants from 50 institutes</a:t>
            </a:r>
          </a:p>
          <a:p>
            <a:r>
              <a:rPr lang="en-US" dirty="0" smtClean="0"/>
              <a:t>Market analysis</a:t>
            </a:r>
          </a:p>
          <a:p>
            <a:r>
              <a:rPr lang="en-US" dirty="0" smtClean="0"/>
              <a:t>Public tender </a:t>
            </a:r>
          </a:p>
          <a:p>
            <a:pPr lvl="1"/>
            <a:r>
              <a:rPr lang="en-US" dirty="0"/>
              <a:t>started in </a:t>
            </a:r>
            <a:r>
              <a:rPr lang="en-US" dirty="0" smtClean="0"/>
              <a:t>August 2022</a:t>
            </a:r>
            <a:endParaRPr lang="en-US" dirty="0"/>
          </a:p>
          <a:p>
            <a:pPr lvl="1"/>
            <a:r>
              <a:rPr lang="en-US" dirty="0" smtClean="0"/>
              <a:t>still in progress</a:t>
            </a:r>
          </a:p>
          <a:p>
            <a:pPr lvl="1"/>
            <a:r>
              <a:rPr lang="en-US" dirty="0" smtClean="0"/>
              <a:t>6 software packages</a:t>
            </a:r>
          </a:p>
          <a:p>
            <a:pPr lvl="1"/>
            <a:r>
              <a:rPr lang="en-US" dirty="0" smtClean="0"/>
              <a:t>5 from the computational chemistry field</a:t>
            </a:r>
          </a:p>
          <a:p>
            <a:pPr lvl="1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5719" y="427076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Scientific Software</a:t>
            </a:r>
            <a:endParaRPr lang="hr-H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9" y="1825624"/>
            <a:ext cx="7001641" cy="35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Tuning, application deployment &amp; benchmarking </a:t>
            </a:r>
            <a:endParaRPr lang="en-US" dirty="0" smtClean="0"/>
          </a:p>
          <a:p>
            <a:r>
              <a:rPr lang="en-US" dirty="0" smtClean="0"/>
              <a:t>Access &amp; report interfaces</a:t>
            </a:r>
          </a:p>
          <a:p>
            <a:r>
              <a:rPr lang="en-US" dirty="0"/>
              <a:t>Terms of use</a:t>
            </a:r>
          </a:p>
          <a:p>
            <a:r>
              <a:rPr lang="en-US" dirty="0" smtClean="0"/>
              <a:t>Documentation &amp; training</a:t>
            </a:r>
          </a:p>
          <a:p>
            <a:endParaRPr lang="en-US" dirty="0" smtClean="0"/>
          </a:p>
          <a:p>
            <a:r>
              <a:rPr lang="en-US" dirty="0" smtClean="0"/>
              <a:t>Expected before the end of project – </a:t>
            </a:r>
            <a:r>
              <a:rPr lang="en-US" b="1" dirty="0" smtClean="0"/>
              <a:t>April 30</a:t>
            </a:r>
            <a:r>
              <a:rPr lang="en-US" b="1" baseline="30000" dirty="0" smtClean="0"/>
              <a:t>th</a:t>
            </a:r>
            <a:r>
              <a:rPr lang="en-US" b="1" dirty="0" smtClean="0"/>
              <a:t> 2023</a:t>
            </a:r>
            <a:endParaRPr lang="en-US" b="1" dirty="0"/>
          </a:p>
          <a:p>
            <a:endParaRPr lang="en-US" dirty="0" smtClean="0"/>
          </a:p>
          <a:p>
            <a:pPr lvl="1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 Steps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326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441" y="3189452"/>
            <a:ext cx="2880000" cy="17676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17" y="365127"/>
            <a:ext cx="9467387" cy="720000"/>
          </a:xfrm>
        </p:spPr>
        <p:txBody>
          <a:bodyPr>
            <a:norm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after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project</a:t>
            </a:r>
            <a:r>
              <a:rPr lang="hr-HR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401" y="1424197"/>
            <a:ext cx="2760766" cy="1764447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Colaboration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3713" y="1424197"/>
            <a:ext cx="2880000" cy="1768335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Replacement of the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e-infrastructure components: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1412" y="1609950"/>
            <a:ext cx="2814149" cy="1323439"/>
          </a:xfrm>
          <a:prstGeom prst="rect">
            <a:avLst/>
          </a:prstGeom>
          <a:noFill/>
          <a:ln w="190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indent="-22859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performance data analytics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(HPDA)</a:t>
            </a:r>
          </a:p>
          <a:p>
            <a:pPr marL="228594" indent="-22859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 Intelligence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(AI)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achine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earning</a:t>
            </a:r>
          </a:p>
          <a:p>
            <a:pPr marL="228594" indent="-22859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nternet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hings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02896" y="3201984"/>
            <a:ext cx="2758951" cy="1767599"/>
            <a:chOff x="6827171" y="2753490"/>
            <a:chExt cx="2069213" cy="1325699"/>
          </a:xfrm>
        </p:grpSpPr>
        <p:sp>
          <p:nvSpPr>
            <p:cNvPr id="5" name="Rectangle 4"/>
            <p:cNvSpPr/>
            <p:nvPr/>
          </p:nvSpPr>
          <p:spPr>
            <a:xfrm>
              <a:off x="6827171" y="2753490"/>
              <a:ext cx="2069213" cy="1325699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0562" y="3174116"/>
              <a:ext cx="1184251" cy="4298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4318" y="2959131"/>
              <a:ext cx="762066" cy="89619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286622" y="3306852"/>
            <a:ext cx="2721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depending on the obsolescence of the individual technology</a:t>
            </a:r>
          </a:p>
          <a:p>
            <a:pPr marL="171446" indent="-17144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depending on the actual needs of the community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8851" y="4733101"/>
            <a:ext cx="5367180" cy="1008000"/>
            <a:chOff x="3096638" y="3884595"/>
            <a:chExt cx="4025385" cy="756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023" y="3884595"/>
              <a:ext cx="1414000" cy="75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519" y="3884595"/>
              <a:ext cx="1171800" cy="75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638" y="3884595"/>
              <a:ext cx="1328108" cy="75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598018" y="3510345"/>
            <a:ext cx="2641532" cy="14467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indent="0" defTabSz="514337">
              <a:lnSpc>
                <a:spcPts val="21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53" indent="-128585" defTabSz="514337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21" indent="-128585" defTabSz="514337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90" indent="-128585" defTabSz="514337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27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3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pPr marL="230394" indent="-23039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E4C4D"/>
                </a:solidFill>
              </a:rPr>
              <a:t>National HPC Competence Centre,</a:t>
            </a:r>
          </a:p>
          <a:p>
            <a:pPr marL="230394" indent="-23039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E4C4D"/>
                </a:solidFill>
              </a:rPr>
              <a:t>EDIH CROHUB++,</a:t>
            </a:r>
          </a:p>
          <a:p>
            <a:pPr marL="230394" indent="-23039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E4C4D"/>
                </a:solidFill>
              </a:rPr>
              <a:t>NOSC (HR-OOZ), </a:t>
            </a:r>
          </a:p>
          <a:p>
            <a:pPr marL="230394" indent="-23039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E4C4D"/>
                </a:solidFill>
              </a:rPr>
              <a:t>EOSC …</a:t>
            </a:r>
          </a:p>
        </p:txBody>
      </p:sp>
    </p:spTree>
    <p:extLst>
      <p:ext uri="{BB962C8B-B14F-4D97-AF65-F5344CB8AC3E}">
        <p14:creationId xmlns:p14="http://schemas.microsoft.com/office/powerpoint/2010/main" val="42830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HR-ZOO - The Final Stages of Implementation</a:t>
            </a:r>
            <a:endParaRPr lang="hr-H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5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492" y="417198"/>
            <a:ext cx="9467387" cy="720000"/>
          </a:xfrm>
        </p:spPr>
        <p:txBody>
          <a:bodyPr>
            <a:normAutofit/>
          </a:bodyPr>
          <a:lstStyle/>
          <a:p>
            <a:r>
              <a:rPr lang="en-GB" sz="2800" dirty="0"/>
              <a:t>Croatian Scientific and Educational Cloud (HR-ZOO)</a:t>
            </a:r>
            <a:endParaRPr lang="hr-HR" sz="2800" dirty="0"/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>
            <a:off x="683983" y="1451280"/>
            <a:ext cx="5766911" cy="993395"/>
          </a:xfrm>
          <a:prstGeom prst="rect">
            <a:avLst/>
          </a:prstGeom>
          <a:solidFill>
            <a:srgbClr val="B04C46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1995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Strategic project by Ministry of Science and Education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of Republic of Croatia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3984" y="2444675"/>
            <a:ext cx="5766909" cy="2041443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199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Distributed national e-infrastructure of computing, storage and network resources for different purposes, designed for strengthening the capacity of the Croatian academic and research community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99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research, technological development and innovation.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50894" y="1455753"/>
            <a:ext cx="5057125" cy="3030364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</a:p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No: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KK.01.1.1.08.0001</a:t>
            </a:r>
          </a:p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value: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196.802.438,11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contribution: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167.282.072,40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share: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29.520.365,71‬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995" defTabSz="239994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1.7.2017. -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.2023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4163" y="4665187"/>
            <a:ext cx="10920599" cy="828091"/>
            <a:chOff x="408122" y="3765165"/>
            <a:chExt cx="8190449" cy="62106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160" y="3768092"/>
              <a:ext cx="1081746" cy="6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910" y="3784205"/>
              <a:ext cx="585915" cy="58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613" y="3784205"/>
              <a:ext cx="585915" cy="58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239" y="3765165"/>
              <a:ext cx="606332" cy="60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186" y="3786146"/>
              <a:ext cx="757090" cy="52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223" y="3922937"/>
              <a:ext cx="1244466" cy="22488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22" y="3794734"/>
              <a:ext cx="1379789" cy="46441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855571" y="3534247"/>
            <a:ext cx="2684861" cy="1955215"/>
            <a:chOff x="5323103" y="3713022"/>
            <a:chExt cx="2602328" cy="18389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77642">
              <a:off x="5704798" y="3331327"/>
              <a:ext cx="1838937" cy="2602328"/>
            </a:xfrm>
            <a:prstGeom prst="rect">
              <a:avLst/>
            </a:prstGeom>
          </p:spPr>
        </p:pic>
        <p:pic>
          <p:nvPicPr>
            <p:cNvPr id="40" name="Picture 14" descr="Image result for handshake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9020" y="4164692"/>
              <a:ext cx="873812" cy="8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4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7FA4BC8-96A9-4A91-8567-20B107708D86}"/>
              </a:ext>
            </a:extLst>
          </p:cNvPr>
          <p:cNvGrpSpPr/>
          <p:nvPr/>
        </p:nvGrpSpPr>
        <p:grpSpPr>
          <a:xfrm>
            <a:off x="6533848" y="525982"/>
            <a:ext cx="5271410" cy="5292191"/>
            <a:chOff x="1725337" y="853440"/>
            <a:chExt cx="5579703" cy="557340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F4127C0-02C3-47C8-B69B-ACDA8348F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37" y="853440"/>
              <a:ext cx="5579703" cy="5573405"/>
            </a:xfrm>
            <a:prstGeom prst="rect">
              <a:avLst/>
            </a:prstGeom>
          </p:spPr>
        </p:pic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0C973ED7-F420-43AD-8D8A-20E58130F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5284197"/>
                </p:ext>
              </p:extLst>
            </p:nvPr>
          </p:nvGraphicFramePr>
          <p:xfrm>
            <a:off x="5592139" y="1891453"/>
            <a:ext cx="1536587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35" name="Diagram 34">
              <a:extLst>
                <a:ext uri="{FF2B5EF4-FFF2-40B4-BE49-F238E27FC236}">
                  <a16:creationId xmlns:a16="http://schemas.microsoft.com/office/drawing/2014/main" id="{7D688144-0487-47AF-B352-0E9B416BBB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0304746"/>
                </p:ext>
              </p:extLst>
            </p:nvPr>
          </p:nvGraphicFramePr>
          <p:xfrm>
            <a:off x="3539797" y="4045106"/>
            <a:ext cx="1540343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36" name="Content Placeholder 22">
              <a:extLst>
                <a:ext uri="{FF2B5EF4-FFF2-40B4-BE49-F238E27FC236}">
                  <a16:creationId xmlns:a16="http://schemas.microsoft.com/office/drawing/2014/main" id="{59A423A7-BD06-4B50-B659-496208A798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5983646"/>
                </p:ext>
              </p:extLst>
            </p:nvPr>
          </p:nvGraphicFramePr>
          <p:xfrm>
            <a:off x="2021872" y="2341453"/>
            <a:ext cx="1537975" cy="9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87779C-3FA7-4F06-828B-7607B13A9CCF}"/>
                </a:ext>
              </a:extLst>
            </p:cNvPr>
            <p:cNvCxnSpPr/>
            <p:nvPr/>
          </p:nvCxnSpPr>
          <p:spPr>
            <a:xfrm>
              <a:off x="4359647" y="1969372"/>
              <a:ext cx="1629261" cy="34063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4C9C67-41C6-4C84-B7C6-BB12171424F1}"/>
                </a:ext>
              </a:extLst>
            </p:cNvPr>
            <p:cNvCxnSpPr/>
            <p:nvPr/>
          </p:nvCxnSpPr>
          <p:spPr>
            <a:xfrm>
              <a:off x="4132345" y="2165155"/>
              <a:ext cx="75005" cy="196306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061B3B-3708-4116-AA6A-E8511F21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76" y="4193074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D7219EC-5B40-4EA6-81C9-23C1D034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326" y="2030824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B396EA0-2365-44B4-B2E4-90BC8376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24" y="2493370"/>
              <a:ext cx="420212" cy="420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428C34-5820-4391-90A7-0FF0F64E2864}"/>
                </a:ext>
              </a:extLst>
            </p:cNvPr>
            <p:cNvCxnSpPr/>
            <p:nvPr/>
          </p:nvCxnSpPr>
          <p:spPr>
            <a:xfrm>
              <a:off x="3594084" y="2269053"/>
              <a:ext cx="597082" cy="1859167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ABAB3B-F268-4736-82BB-288C51C8B645}"/>
                </a:ext>
              </a:extLst>
            </p:cNvPr>
            <p:cNvCxnSpPr/>
            <p:nvPr/>
          </p:nvCxnSpPr>
          <p:spPr>
            <a:xfrm>
              <a:off x="3638550" y="2269053"/>
              <a:ext cx="2349590" cy="55735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9B25EE-9ED0-4B1D-9C05-81509B09920E}"/>
                </a:ext>
              </a:extLst>
            </p:cNvPr>
            <p:cNvCxnSpPr/>
            <p:nvPr/>
          </p:nvCxnSpPr>
          <p:spPr>
            <a:xfrm flipH="1">
              <a:off x="3166314" y="2143854"/>
              <a:ext cx="927802" cy="575097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D0118B0-8B0F-473D-84BA-D08A26BCE8F5}"/>
                </a:ext>
              </a:extLst>
            </p:cNvPr>
            <p:cNvCxnSpPr/>
            <p:nvPr/>
          </p:nvCxnSpPr>
          <p:spPr>
            <a:xfrm flipH="1">
              <a:off x="3166316" y="2269053"/>
              <a:ext cx="243230" cy="449898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522F9D0-8DD8-4F09-98F3-2B8DC4497812}"/>
                </a:ext>
              </a:extLst>
            </p:cNvPr>
            <p:cNvGrpSpPr/>
            <p:nvPr/>
          </p:nvGrpSpPr>
          <p:grpSpPr>
            <a:xfrm>
              <a:off x="2781075" y="1462944"/>
              <a:ext cx="1540343" cy="900000"/>
              <a:chOff x="5125697" y="497074"/>
              <a:chExt cx="1540343" cy="900000"/>
            </a:xfrm>
          </p:grpSpPr>
          <p:graphicFrame>
            <p:nvGraphicFramePr>
              <p:cNvPr id="52" name="Diagram 51">
                <a:extLst>
                  <a:ext uri="{FF2B5EF4-FFF2-40B4-BE49-F238E27FC236}">
                    <a16:creationId xmlns:a16="http://schemas.microsoft.com/office/drawing/2014/main" id="{EA5D8052-E5DE-4886-B6FE-1A3498AC198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7730479"/>
                  </p:ext>
                </p:extLst>
              </p:nvPr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B12CDE1-3950-4D83-B4FA-2BB794BB2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EDE685-B4C1-45BC-A9C9-9B50C6BC126F}"/>
                </a:ext>
              </a:extLst>
            </p:cNvPr>
            <p:cNvGrpSpPr/>
            <p:nvPr/>
          </p:nvGrpSpPr>
          <p:grpSpPr>
            <a:xfrm>
              <a:off x="3264607" y="1354283"/>
              <a:ext cx="1540343" cy="900000"/>
              <a:chOff x="5125697" y="497074"/>
              <a:chExt cx="1540343" cy="900000"/>
            </a:xfrm>
          </p:grpSpPr>
          <p:graphicFrame>
            <p:nvGraphicFramePr>
              <p:cNvPr id="50" name="Diagram 49">
                <a:extLst>
                  <a:ext uri="{FF2B5EF4-FFF2-40B4-BE49-F238E27FC236}">
                    <a16:creationId xmlns:a16="http://schemas.microsoft.com/office/drawing/2014/main" id="{A450414F-002A-4146-887A-511EF017C2E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36698085"/>
                  </p:ext>
                </p:extLst>
              </p:nvPr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4" r:lo="rId25" r:qs="rId26" r:cs="rId27"/>
              </a:graphicData>
            </a:graphic>
          </p:graphicFrame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E5C724B-C271-4690-8F73-41EDB677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9202" y="4768017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network </a:t>
            </a:r>
            <a:r>
              <a:rPr lang="hr-HR" sz="1200" dirty="0" err="1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hr-HR" sz="1200" dirty="0">
              <a:solidFill>
                <a:srgbClr val="4E4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100/25/10/1 </a:t>
            </a:r>
            <a:r>
              <a:rPr lang="hr-HR" sz="1200" dirty="0" err="1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hr-HR" sz="1200" dirty="0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8673" y="1521999"/>
            <a:ext cx="2880000" cy="3939141"/>
            <a:chOff x="2721505" y="1359983"/>
            <a:chExt cx="2160000" cy="2954356"/>
          </a:xfrm>
        </p:grpSpPr>
        <p:sp>
          <p:nvSpPr>
            <p:cNvPr id="47" name="Rectangle 46"/>
            <p:cNvSpPr/>
            <p:nvPr/>
          </p:nvSpPr>
          <p:spPr>
            <a:xfrm flipH="1">
              <a:off x="2721505" y="1359983"/>
              <a:ext cx="2160000" cy="2954356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5 data centres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connected by high speed broadband network ... 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246690" y="1802035"/>
              <a:ext cx="1184251" cy="42980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8276" y="1521997"/>
            <a:ext cx="2880000" cy="3927299"/>
            <a:chOff x="568707" y="1359982"/>
            <a:chExt cx="2160000" cy="2945474"/>
          </a:xfrm>
        </p:grpSpPr>
        <p:sp>
          <p:nvSpPr>
            <p:cNvPr id="27" name="Rectangle 26"/>
            <p:cNvSpPr/>
            <p:nvPr/>
          </p:nvSpPr>
          <p:spPr>
            <a:xfrm flipH="1">
              <a:off x="568707" y="1359982"/>
              <a:ext cx="2160000" cy="2945474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760">
              <a:off x="905623" y="2568405"/>
              <a:ext cx="1620000" cy="847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" name="Title 3"/>
          <p:cNvSpPr txBox="1">
            <a:spLocks/>
          </p:cNvSpPr>
          <p:nvPr/>
        </p:nvSpPr>
        <p:spPr>
          <a:xfrm>
            <a:off x="892492" y="417198"/>
            <a:ext cx="946738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E20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Data centres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" y="1741345"/>
            <a:ext cx="1628140" cy="1083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26" y="4590675"/>
            <a:ext cx="1871347" cy="12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hr-HR" sz="2800" dirty="0"/>
              <a:t>Service </a:t>
            </a:r>
            <a:r>
              <a:rPr lang="hr-HR" sz="2800" dirty="0" err="1"/>
              <a:t>Catalogue</a:t>
            </a:r>
            <a:endParaRPr lang="hr-HR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490" y="1227629"/>
            <a:ext cx="2548023" cy="4320000"/>
            <a:chOff x="623539" y="1272724"/>
            <a:chExt cx="1911017" cy="3240000"/>
          </a:xfrm>
        </p:grpSpPr>
        <p:sp>
          <p:nvSpPr>
            <p:cNvPr id="60" name="Rectangle 59"/>
            <p:cNvSpPr/>
            <p:nvPr/>
          </p:nvSpPr>
          <p:spPr>
            <a:xfrm>
              <a:off x="698442" y="1272724"/>
              <a:ext cx="1836114" cy="3240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230" y="1483993"/>
              <a:ext cx="1184251" cy="4298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39" y="2933216"/>
              <a:ext cx="1901124" cy="124840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192258" y="3351655"/>
              <a:ext cx="815258" cy="650639"/>
              <a:chOff x="1192258" y="3351655"/>
              <a:chExt cx="815258" cy="650639"/>
            </a:xfrm>
          </p:grpSpPr>
          <p:sp>
            <p:nvSpPr>
              <p:cNvPr id="10" name="Rectangle 9"/>
              <p:cNvSpPr/>
              <p:nvPr/>
            </p:nvSpPr>
            <p:spPr>
              <a:xfrm rot="241378">
                <a:off x="1193647" y="3351655"/>
                <a:ext cx="771701" cy="53965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2400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03EEE13-CFCD-8942-8C58-4D557BF12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004130">
                <a:off x="1192258" y="3446616"/>
                <a:ext cx="720187" cy="2827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7892">
                <a:off x="1461834" y="3804247"/>
                <a:ext cx="545682" cy="198047"/>
              </a:xfrm>
              <a:prstGeom prst="rect">
                <a:avLst/>
              </a:prstGeom>
            </p:spPr>
          </p:pic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0091547-D6BC-4AEA-A013-7D0AFC74B385}"/>
              </a:ext>
            </a:extLst>
          </p:cNvPr>
          <p:cNvGrpSpPr>
            <a:grpSpLocks noChangeAspect="1"/>
          </p:cNvGrpSpPr>
          <p:nvPr/>
        </p:nvGrpSpPr>
        <p:grpSpPr>
          <a:xfrm>
            <a:off x="4086289" y="1561965"/>
            <a:ext cx="7244259" cy="3651328"/>
            <a:chOff x="1070745" y="813194"/>
            <a:chExt cx="9048943" cy="4691283"/>
          </a:xfrm>
        </p:grpSpPr>
        <p:sp>
          <p:nvSpPr>
            <p:cNvPr id="88" name="Half Frame 2">
              <a:extLst>
                <a:ext uri="{FF2B5EF4-FFF2-40B4-BE49-F238E27FC236}">
                  <a16:creationId xmlns:a16="http://schemas.microsoft.com/office/drawing/2014/main" id="{8DFCC58E-AD25-4E71-A0AC-DC6E4318D6BE}"/>
                </a:ext>
              </a:extLst>
            </p:cNvPr>
            <p:cNvSpPr/>
            <p:nvPr/>
          </p:nvSpPr>
          <p:spPr>
            <a:xfrm flipV="1">
              <a:off x="1070745" y="2376955"/>
              <a:ext cx="3474113" cy="3127522"/>
            </a:xfrm>
            <a:prstGeom prst="halfFrame">
              <a:avLst>
                <a:gd name="adj1" fmla="val 6265"/>
                <a:gd name="adj2" fmla="val 6767"/>
              </a:avLst>
            </a:prstGeom>
            <a:solidFill>
              <a:srgbClr val="D2072A"/>
            </a:solidFill>
            <a:ln>
              <a:solidFill>
                <a:srgbClr val="D2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Half Frame 4">
              <a:extLst>
                <a:ext uri="{FF2B5EF4-FFF2-40B4-BE49-F238E27FC236}">
                  <a16:creationId xmlns:a16="http://schemas.microsoft.com/office/drawing/2014/main" id="{34004A21-6721-4B1A-B241-5BA85714C97D}"/>
                </a:ext>
              </a:extLst>
            </p:cNvPr>
            <p:cNvSpPr/>
            <p:nvPr/>
          </p:nvSpPr>
          <p:spPr>
            <a:xfrm flipH="1">
              <a:off x="6645575" y="813194"/>
              <a:ext cx="3474113" cy="3127522"/>
            </a:xfrm>
            <a:prstGeom prst="halfFrame">
              <a:avLst>
                <a:gd name="adj1" fmla="val 6265"/>
                <a:gd name="adj2" fmla="val 6767"/>
              </a:avLst>
            </a:prstGeom>
            <a:solidFill>
              <a:srgbClr val="D2072A"/>
            </a:solidFill>
            <a:ln>
              <a:solidFill>
                <a:srgbClr val="D2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D1A6C1D-9DAE-4A43-B145-EFE0F2D5ED5C}"/>
                </a:ext>
              </a:extLst>
            </p:cNvPr>
            <p:cNvSpPr/>
            <p:nvPr/>
          </p:nvSpPr>
          <p:spPr>
            <a:xfrm>
              <a:off x="7745797" y="3158161"/>
              <a:ext cx="2160000" cy="2160000"/>
            </a:xfrm>
            <a:prstGeom prst="rect">
              <a:avLst/>
            </a:prstGeom>
            <a:solidFill>
              <a:srgbClr val="D2072A"/>
            </a:solidFill>
            <a:ln>
              <a:solidFill>
                <a:srgbClr val="D207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Collocation</a:t>
              </a: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ICT </a:t>
              </a: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equipment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A112D1C-FE5E-43FA-A59A-48C60292D8BD}"/>
                </a:ext>
              </a:extLst>
            </p:cNvPr>
            <p:cNvSpPr/>
            <p:nvPr/>
          </p:nvSpPr>
          <p:spPr>
            <a:xfrm>
              <a:off x="7745242" y="1014081"/>
              <a:ext cx="2160000" cy="2160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072A"/>
                </a:buClr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Elastic</a:t>
              </a:r>
              <a:r>
                <a:rPr kumimoji="0" lang="hr-HR" sz="1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hr-HR" sz="1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Cloud</a:t>
              </a:r>
              <a:r>
                <a:rPr kumimoji="0" lang="hr-HR" sz="1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hr-HR" sz="1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Computing</a:t>
              </a:r>
              <a:endPara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CE8EE9C-672B-4BAF-8241-687C48A7B62A}"/>
                </a:ext>
              </a:extLst>
            </p:cNvPr>
            <p:cNvSpPr/>
            <p:nvPr/>
          </p:nvSpPr>
          <p:spPr>
            <a:xfrm>
              <a:off x="5585797" y="3168321"/>
              <a:ext cx="2160000" cy="2160000"/>
            </a:xfrm>
            <a:prstGeom prst="rect">
              <a:avLst/>
            </a:prstGeom>
            <a:solidFill>
              <a:srgbClr val="B04C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rgbClr val="D2072A"/>
                </a:buClr>
                <a:defRPr/>
              </a:pP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Specialized </a:t>
              </a: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researchers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F48E1EE-2EFF-4BDF-B3E2-F822B38B9912}"/>
                </a:ext>
              </a:extLst>
            </p:cNvPr>
            <p:cNvSpPr/>
            <p:nvPr/>
          </p:nvSpPr>
          <p:spPr>
            <a:xfrm>
              <a:off x="5585797" y="1014081"/>
              <a:ext cx="2160000" cy="2160000"/>
            </a:xfrm>
            <a:prstGeom prst="rect">
              <a:avLst/>
            </a:prstGeom>
            <a:solidFill>
              <a:srgbClr val="E68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rgbClr val="D2072A"/>
                </a:buClr>
                <a:defRPr/>
              </a:pP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  <a:endPara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F2AE5A4-9070-46D4-A9C5-8F35EB1AF790}"/>
                </a:ext>
              </a:extLst>
            </p:cNvPr>
            <p:cNvSpPr/>
            <p:nvPr/>
          </p:nvSpPr>
          <p:spPr>
            <a:xfrm>
              <a:off x="3432516" y="3168322"/>
              <a:ext cx="2160000" cy="216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072A"/>
                </a:buClr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Scientific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Software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168A6D5-44D8-41E2-B8E1-E6F8E0485EE6}"/>
                </a:ext>
              </a:extLst>
            </p:cNvPr>
            <p:cNvSpPr/>
            <p:nvPr/>
          </p:nvSpPr>
          <p:spPr>
            <a:xfrm>
              <a:off x="1279234" y="3168322"/>
              <a:ext cx="2160000" cy="2160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072A"/>
                </a:buClr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Storage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58A4B9-789A-471B-9FD4-E7E474418B1F}"/>
                </a:ext>
              </a:extLst>
            </p:cNvPr>
            <p:cNvSpPr/>
            <p:nvPr/>
          </p:nvSpPr>
          <p:spPr>
            <a:xfrm>
              <a:off x="3434712" y="1014081"/>
              <a:ext cx="2159999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072A"/>
                </a:buClr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542C0A-EC0F-4FFF-BCB7-3F5814B87D47}"/>
                </a:ext>
              </a:extLst>
            </p:cNvPr>
            <p:cNvSpPr/>
            <p:nvPr/>
          </p:nvSpPr>
          <p:spPr>
            <a:xfrm>
              <a:off x="1279234" y="1003922"/>
              <a:ext cx="2160000" cy="2160000"/>
            </a:xfrm>
            <a:prstGeom prst="rect">
              <a:avLst/>
            </a:prstGeom>
            <a:solidFill>
              <a:srgbClr val="D2072A"/>
            </a:solidFill>
            <a:ln>
              <a:solidFill>
                <a:srgbClr val="D207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Virtual</a:t>
              </a:r>
              <a:r>
                <a:rPr kumimoji="0" lang="hr-HR" sz="1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0" lang="hr-HR" sz="1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enters</a:t>
              </a:r>
              <a:endPara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9FCA06DC-32E7-44DF-8C83-A5490B240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65" y="1810109"/>
            <a:ext cx="1282826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HPE Cray solution</a:t>
            </a:r>
          </a:p>
          <a:p>
            <a:r>
              <a:rPr lang="hr-HR" b="1" dirty="0" smtClean="0"/>
              <a:t>1</a:t>
            </a:r>
            <a:r>
              <a:rPr lang="en-US" b="1" dirty="0" smtClean="0"/>
              <a:t>.</a:t>
            </a:r>
            <a:r>
              <a:rPr lang="hr-HR" b="1" dirty="0" smtClean="0"/>
              <a:t>156</a:t>
            </a:r>
            <a:r>
              <a:rPr lang="hr-HR" dirty="0" smtClean="0"/>
              <a:t> </a:t>
            </a:r>
            <a:r>
              <a:rPr lang="hr-HR" dirty="0"/>
              <a:t>TFLOPS </a:t>
            </a:r>
            <a:r>
              <a:rPr lang="hr-HR" dirty="0" err="1" smtClean="0"/>
              <a:t>R</a:t>
            </a:r>
            <a:r>
              <a:rPr lang="hr-HR" baseline="-25000" dirty="0" err="1" smtClean="0"/>
              <a:t>max</a:t>
            </a:r>
            <a:r>
              <a:rPr lang="en-US" dirty="0" smtClean="0"/>
              <a:t>, </a:t>
            </a:r>
            <a:r>
              <a:rPr lang="en-US" b="1" dirty="0" smtClean="0"/>
              <a:t>1.908</a:t>
            </a:r>
            <a:r>
              <a:rPr lang="en-US" dirty="0" smtClean="0"/>
              <a:t> </a:t>
            </a:r>
            <a:r>
              <a:rPr lang="en-US" dirty="0"/>
              <a:t>TFLOPS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peak</a:t>
            </a:r>
            <a:endParaRPr lang="en-US" baseline="-25000" dirty="0"/>
          </a:p>
          <a:p>
            <a:r>
              <a:rPr lang="pl-PL" dirty="0"/>
              <a:t>HPE ClusterStor </a:t>
            </a:r>
            <a:r>
              <a:rPr lang="pl-PL" dirty="0" smtClean="0"/>
              <a:t>E1000</a:t>
            </a:r>
            <a:endParaRPr lang="en-US" dirty="0" smtClean="0"/>
          </a:p>
          <a:p>
            <a:pPr lvl="1"/>
            <a:r>
              <a:rPr lang="en-US" dirty="0" smtClean="0"/>
              <a:t>500 TB on </a:t>
            </a:r>
            <a:r>
              <a:rPr lang="en-US" dirty="0" err="1" smtClean="0"/>
              <a:t>NVMe</a:t>
            </a:r>
            <a:r>
              <a:rPr lang="en-US" dirty="0" smtClean="0"/>
              <a:t> SSDs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GByte</a:t>
            </a:r>
            <a:r>
              <a:rPr lang="en-US" dirty="0" smtClean="0"/>
              <a:t>/s, 1 MIOPS random access</a:t>
            </a:r>
          </a:p>
          <a:p>
            <a:r>
              <a:rPr lang="en-US" dirty="0" smtClean="0"/>
              <a:t>Slingshot interconnect</a:t>
            </a:r>
          </a:p>
          <a:p>
            <a:pPr lvl="1"/>
            <a:r>
              <a:rPr lang="en-US" dirty="0" smtClean="0"/>
              <a:t>200 Gbit/s, 2 x 200 Gbit/s for GPU nodes</a:t>
            </a:r>
            <a:endParaRPr lang="pl-PL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 Performance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397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66415" y="1164051"/>
            <a:ext cx="2593321" cy="4320000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 nodes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CPU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CPUs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256 GB RAM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GPU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CPUs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GPU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A100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7717" y="1165128"/>
            <a:ext cx="2448152" cy="4320000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memory nodes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256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TFLOPS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CPUs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TB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9563" y="1163540"/>
            <a:ext cx="2448152" cy="4320000"/>
            <a:chOff x="2530775" y="1157897"/>
            <a:chExt cx="1836114" cy="3240000"/>
          </a:xfrm>
        </p:grpSpPr>
        <p:sp>
          <p:nvSpPr>
            <p:cNvPr id="6" name="Rectangle 5"/>
            <p:cNvSpPr/>
            <p:nvPr/>
          </p:nvSpPr>
          <p:spPr>
            <a:xfrm>
              <a:off x="2530775" y="1157897"/>
              <a:ext cx="1836114" cy="32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7999"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GPUs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1.344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1638 TFLOPS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GPUs NVIDIA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A100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CPU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7763 2,45 GHz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CPU cores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GB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40865" y="2056631"/>
              <a:ext cx="172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1411" y="1164008"/>
            <a:ext cx="2448152" cy="4321121"/>
            <a:chOff x="694661" y="1152180"/>
            <a:chExt cx="1836114" cy="3240841"/>
          </a:xfrm>
        </p:grpSpPr>
        <p:sp>
          <p:nvSpPr>
            <p:cNvPr id="7" name="Rectangle 6"/>
            <p:cNvSpPr/>
            <p:nvPr/>
          </p:nvSpPr>
          <p:spPr>
            <a:xfrm>
              <a:off x="694661" y="1153021"/>
              <a:ext cx="1836114" cy="324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t"/>
            <a:lstStyle/>
            <a:p>
              <a:pPr marL="47999"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 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 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6.656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260 TFLOPS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Node: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CPUs 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7763 2,45 GHz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GB RAM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493804">
              <a:off x="1077104" y="1152180"/>
              <a:ext cx="1014188" cy="1014188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82604" y="415687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E20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mtClean="0"/>
              <a:t>High Performance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9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PBSPro</a:t>
            </a:r>
            <a:r>
              <a:rPr lang="en-US" dirty="0" smtClean="0"/>
              <a:t> batching system</a:t>
            </a:r>
          </a:p>
          <a:p>
            <a:r>
              <a:rPr lang="hr-HR" dirty="0"/>
              <a:t>HPE </a:t>
            </a:r>
            <a:r>
              <a:rPr lang="hr-HR" dirty="0" err="1"/>
              <a:t>Cray</a:t>
            </a:r>
            <a:r>
              <a:rPr lang="hr-HR" dirty="0"/>
              <a:t> </a:t>
            </a:r>
            <a:r>
              <a:rPr lang="hr-HR" dirty="0" err="1"/>
              <a:t>Programming</a:t>
            </a:r>
            <a:r>
              <a:rPr lang="hr-HR" dirty="0"/>
              <a:t> </a:t>
            </a:r>
            <a:r>
              <a:rPr lang="hr-HR" dirty="0" err="1" smtClean="0"/>
              <a:t>Environment</a:t>
            </a:r>
            <a:endParaRPr lang="en-US" dirty="0" smtClean="0"/>
          </a:p>
          <a:p>
            <a:pPr lvl="1"/>
            <a:r>
              <a:rPr lang="en-US" dirty="0" smtClean="0"/>
              <a:t>Compilers, MPIs, </a:t>
            </a:r>
            <a:r>
              <a:rPr lang="en-US" dirty="0" err="1" smtClean="0"/>
              <a:t>OpenMP</a:t>
            </a:r>
            <a:r>
              <a:rPr lang="en-US" dirty="0" smtClean="0"/>
              <a:t>, Debugging, Performance Analysis &amp; Optimization</a:t>
            </a:r>
          </a:p>
          <a:p>
            <a:r>
              <a:rPr lang="en-US" dirty="0" smtClean="0"/>
              <a:t>Environment management</a:t>
            </a:r>
          </a:p>
          <a:p>
            <a:pPr lvl="1"/>
            <a:r>
              <a:rPr lang="en-US" dirty="0" smtClean="0"/>
              <a:t>Modules, </a:t>
            </a:r>
            <a:r>
              <a:rPr lang="en-US" dirty="0" err="1" smtClean="0"/>
              <a:t>Spack</a:t>
            </a:r>
            <a:r>
              <a:rPr lang="en-US" dirty="0" smtClean="0"/>
              <a:t>, </a:t>
            </a:r>
            <a:r>
              <a:rPr lang="en-US" dirty="0" err="1" smtClean="0"/>
              <a:t>EasyBuild</a:t>
            </a:r>
            <a:endParaRPr lang="en-US" dirty="0" smtClean="0"/>
          </a:p>
          <a:p>
            <a:r>
              <a:rPr lang="en-US" dirty="0" smtClean="0"/>
              <a:t>Tuning, application deployment &amp; benchmarking start planned for </a:t>
            </a:r>
            <a:r>
              <a:rPr lang="en-US" b="1" dirty="0" smtClean="0"/>
              <a:t>December 2022</a:t>
            </a:r>
          </a:p>
          <a:p>
            <a:pPr lvl="1"/>
            <a:r>
              <a:rPr lang="en-US" dirty="0" smtClean="0"/>
              <a:t>new CPU architecture, storage, interconnect, batching system &amp; compiler stack</a:t>
            </a:r>
          </a:p>
          <a:p>
            <a:pPr lvl="1"/>
            <a:r>
              <a:rPr lang="en-US" dirty="0" smtClean="0"/>
              <a:t>~90 scientific applications, 24 computational chemistry area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 Performance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595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HPE servers</a:t>
            </a:r>
          </a:p>
          <a:p>
            <a:r>
              <a:rPr lang="en-US" b="1" dirty="0" smtClean="0"/>
              <a:t>11.000 </a:t>
            </a:r>
            <a:r>
              <a:rPr lang="en-US" dirty="0" smtClean="0"/>
              <a:t>CPU cores &amp; 16 GPUs</a:t>
            </a:r>
            <a:endParaRPr lang="en-US" baseline="-25000" dirty="0"/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1 PB standard storage (HDD)</a:t>
            </a:r>
          </a:p>
          <a:p>
            <a:pPr lvl="1"/>
            <a:r>
              <a:rPr lang="en-US" dirty="0" smtClean="0"/>
              <a:t>200 TB fast storage (</a:t>
            </a:r>
            <a:r>
              <a:rPr lang="en-US" dirty="0" err="1" smtClean="0"/>
              <a:t>NVMe</a:t>
            </a:r>
            <a:r>
              <a:rPr lang="en-US" dirty="0" smtClean="0"/>
              <a:t> SSD)</a:t>
            </a:r>
          </a:p>
          <a:p>
            <a:r>
              <a:rPr lang="en-US" dirty="0" smtClean="0"/>
              <a:t>Ethernet interconnect</a:t>
            </a:r>
          </a:p>
          <a:p>
            <a:pPr lvl="1"/>
            <a:r>
              <a:rPr lang="en-US" dirty="0" smtClean="0"/>
              <a:t>2 x 25 Gbit/s, 4 x 100 Gbit/s for fast storage</a:t>
            </a:r>
            <a:endParaRPr lang="pl-PL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604" y="415687"/>
            <a:ext cx="10515600" cy="72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Elastic Cloud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92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2377" y="1165128"/>
            <a:ext cx="2448152" cy="4320000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memory nodes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256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CPUs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7713 2,0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64223" y="1163540"/>
            <a:ext cx="2448152" cy="4320000"/>
            <a:chOff x="2530775" y="1157897"/>
            <a:chExt cx="1836114" cy="3240000"/>
          </a:xfrm>
        </p:grpSpPr>
        <p:sp>
          <p:nvSpPr>
            <p:cNvPr id="6" name="Rectangle 5"/>
            <p:cNvSpPr/>
            <p:nvPr/>
          </p:nvSpPr>
          <p:spPr>
            <a:xfrm>
              <a:off x="2530775" y="1157897"/>
              <a:ext cx="1836114" cy="32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7999"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GPUs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GPUs NVIDIA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A100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CPU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7713 2,0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GHz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CPU cores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GB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40865" y="2046834"/>
              <a:ext cx="172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6071" y="1164008"/>
            <a:ext cx="2448152" cy="4321121"/>
            <a:chOff x="694661" y="1152180"/>
            <a:chExt cx="1836114" cy="3240841"/>
          </a:xfrm>
        </p:grpSpPr>
        <p:sp>
          <p:nvSpPr>
            <p:cNvPr id="7" name="Rectangle 6"/>
            <p:cNvSpPr/>
            <p:nvPr/>
          </p:nvSpPr>
          <p:spPr>
            <a:xfrm>
              <a:off x="694661" y="1153021"/>
              <a:ext cx="1836114" cy="324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t"/>
            <a:lstStyle/>
            <a:p>
              <a:pPr marL="47999"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 nodes</a:t>
              </a:r>
            </a:p>
            <a:p>
              <a:pPr marL="47999" algn="ctr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nodes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11.008 CPU cores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Node: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CPUs AMD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7713 2,0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GHz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 CPU cores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GB RAM</a:t>
              </a:r>
              <a:endPara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493804">
              <a:off x="1077104" y="1152180"/>
              <a:ext cx="1014188" cy="1014188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82604" y="415687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E20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Elastic Cloud Computing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21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prijedl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prijedl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. prijedl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699</Words>
  <Application>Microsoft Office PowerPoint</Application>
  <PresentationFormat>Widescreen</PresentationFormat>
  <Paragraphs>193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1. prijedlog</vt:lpstr>
      <vt:lpstr>2. prijedlog</vt:lpstr>
      <vt:lpstr>3. prijedlog</vt:lpstr>
      <vt:lpstr>Custom Design</vt:lpstr>
      <vt:lpstr>Project HR-ZOO - The Final Stages of Implementation</vt:lpstr>
      <vt:lpstr>Croatian Scientific and Educational Cloud (HR-ZOO)</vt:lpstr>
      <vt:lpstr> </vt:lpstr>
      <vt:lpstr>Service Catalogue</vt:lpstr>
      <vt:lpstr>High Performance Computing</vt:lpstr>
      <vt:lpstr>PowerPoint Presentation</vt:lpstr>
      <vt:lpstr>High Performance Computing</vt:lpstr>
      <vt:lpstr>Elastic Cloud Computing</vt:lpstr>
      <vt:lpstr>PowerPoint Presentation</vt:lpstr>
      <vt:lpstr>Elastic Cloud Computing</vt:lpstr>
      <vt:lpstr>Scientific Software</vt:lpstr>
      <vt:lpstr>Final Steps</vt:lpstr>
      <vt:lpstr>What after the project?</vt:lpstr>
      <vt:lpstr>Project HR-ZOO - The Final Stages of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HR-ZOO za MZO</dc:title>
  <dc:creator>Sandra Razbornik (sandra.razbornik@srce.hr)</dc:creator>
  <cp:lastModifiedBy>Emir Imamagic</cp:lastModifiedBy>
  <cp:revision>348</cp:revision>
  <dcterms:created xsi:type="dcterms:W3CDTF">2020-07-02T09:29:26Z</dcterms:created>
  <dcterms:modified xsi:type="dcterms:W3CDTF">2022-09-23T18:31:23Z</dcterms:modified>
</cp:coreProperties>
</file>