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7" r:id="rId5"/>
  </p:sldMasterIdLst>
  <p:notesMasterIdLst>
    <p:notesMasterId r:id="rId44"/>
  </p:notesMasterIdLst>
  <p:handoutMasterIdLst>
    <p:handoutMasterId r:id="rId45"/>
  </p:handoutMasterIdLst>
  <p:sldIdLst>
    <p:sldId id="2591" r:id="rId6"/>
    <p:sldId id="3259" r:id="rId7"/>
    <p:sldId id="3234" r:id="rId8"/>
    <p:sldId id="3246" r:id="rId9"/>
    <p:sldId id="3260" r:id="rId10"/>
    <p:sldId id="3269" r:id="rId11"/>
    <p:sldId id="3286" r:id="rId12"/>
    <p:sldId id="3271" r:id="rId13"/>
    <p:sldId id="3272" r:id="rId14"/>
    <p:sldId id="3273" r:id="rId15"/>
    <p:sldId id="3284" r:id="rId16"/>
    <p:sldId id="3320" r:id="rId17"/>
    <p:sldId id="3321" r:id="rId18"/>
    <p:sldId id="3274" r:id="rId19"/>
    <p:sldId id="3275" r:id="rId20"/>
    <p:sldId id="3289" r:id="rId21"/>
    <p:sldId id="3294" r:id="rId22"/>
    <p:sldId id="3310" r:id="rId23"/>
    <p:sldId id="3302" r:id="rId24"/>
    <p:sldId id="3326" r:id="rId25"/>
    <p:sldId id="3327" r:id="rId26"/>
    <p:sldId id="3324" r:id="rId27"/>
    <p:sldId id="3325" r:id="rId28"/>
    <p:sldId id="3322" r:id="rId29"/>
    <p:sldId id="3291" r:id="rId30"/>
    <p:sldId id="3323" r:id="rId31"/>
    <p:sldId id="3287" r:id="rId32"/>
    <p:sldId id="3276" r:id="rId33"/>
    <p:sldId id="3277" r:id="rId34"/>
    <p:sldId id="3328" r:id="rId35"/>
    <p:sldId id="3278" r:id="rId36"/>
    <p:sldId id="3282" r:id="rId37"/>
    <p:sldId id="3329" r:id="rId38"/>
    <p:sldId id="3297" r:id="rId39"/>
    <p:sldId id="3298" r:id="rId40"/>
    <p:sldId id="3307" r:id="rId41"/>
    <p:sldId id="3283" r:id="rId42"/>
    <p:sldId id="3330" r:id="rId43"/>
  </p:sldIdLst>
  <p:sldSz cx="9906000" cy="6858000" type="A4"/>
  <p:notesSz cx="6797675" cy="9928225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lejman Alihodzic" initials="SA" lastIdx="2" clrIdx="0"/>
  <p:cmAuthor id="1" name="Vatroslav Letfus" initials="VL" lastIdx="1" clrIdx="1">
    <p:extLst>
      <p:ext uri="{19B8F6BF-5375-455C-9EA6-DF929625EA0E}">
        <p15:presenceInfo xmlns:p15="http://schemas.microsoft.com/office/powerpoint/2012/main" userId="S-1-5-21-946650354-2719998744-3243247651-253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9"/>
    <a:srgbClr val="E7EAF1"/>
    <a:srgbClr val="FF6600"/>
    <a:srgbClr val="E85412"/>
    <a:srgbClr val="DDCAEC"/>
    <a:srgbClr val="CBD2E2"/>
    <a:srgbClr val="FFCC00"/>
    <a:srgbClr val="17A345"/>
    <a:srgbClr val="CC6600"/>
    <a:srgbClr val="B20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4" autoAdjust="0"/>
    <p:restoredTop sz="94660"/>
  </p:normalViewPr>
  <p:slideViewPr>
    <p:cSldViewPr>
      <p:cViewPr varScale="1">
        <p:scale>
          <a:sx n="97" d="100"/>
          <a:sy n="97" d="100"/>
        </p:scale>
        <p:origin x="78" y="31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976" y="-6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solidFill>
                <a:srgbClr val="0060A9"/>
              </a:solidFill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EA-4ED3-A859-978F9EF6DE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EA-4ED3-A859-978F9EF6DE5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EA-4ED3-A859-978F9EF6DE5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EA-4ED3-A859-978F9EF6DE5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EA-4ED3-A859-978F9EF6D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75967296"/>
        <c:axId val="-675958048"/>
      </c:barChart>
      <c:catAx>
        <c:axId val="-675967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60A9"/>
                </a:solidFill>
              </a:defRPr>
            </a:pPr>
            <a:endParaRPr lang="sr-Latn-RS"/>
          </a:p>
        </c:txPr>
        <c:crossAx val="-675958048"/>
        <c:crosses val="autoZero"/>
        <c:auto val="1"/>
        <c:lblAlgn val="ctr"/>
        <c:lblOffset val="100"/>
        <c:noMultiLvlLbl val="0"/>
      </c:catAx>
      <c:valAx>
        <c:axId val="-675958048"/>
        <c:scaling>
          <c:orientation val="minMax"/>
        </c:scaling>
        <c:delete val="0"/>
        <c:axPos val="l"/>
        <c:title>
          <c:overlay val="0"/>
          <c:txPr>
            <a:bodyPr rot="-5400000" vert="horz"/>
            <a:lstStyle/>
            <a:p>
              <a:pPr>
                <a:defRPr>
                  <a:solidFill>
                    <a:srgbClr val="0060A9"/>
                  </a:solidFill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60A9"/>
                </a:solidFill>
              </a:defRPr>
            </a:pPr>
            <a:endParaRPr lang="sr-Latn-RS"/>
          </a:p>
        </c:txPr>
        <c:crossAx val="-67596729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solidFill>
                <a:srgbClr val="0060A9"/>
              </a:solidFill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Relationship Id="rId4" Type="http://schemas.openxmlformats.org/officeDocument/2006/relationships/image" Target="../media/image5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12" Type="http://schemas.openxmlformats.org/officeDocument/2006/relationships/image" Target="../media/image29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5" Type="http://schemas.openxmlformats.org/officeDocument/2006/relationships/image" Target="../media/image22.emf"/><Relationship Id="rId10" Type="http://schemas.openxmlformats.org/officeDocument/2006/relationships/image" Target="../media/image27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12" Type="http://schemas.openxmlformats.org/officeDocument/2006/relationships/image" Target="../media/image55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5" Type="http://schemas.openxmlformats.org/officeDocument/2006/relationships/image" Target="../media/image54.emf"/><Relationship Id="rId10" Type="http://schemas.openxmlformats.org/officeDocument/2006/relationships/image" Target="../media/image27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emf"/><Relationship Id="rId2" Type="http://schemas.openxmlformats.org/officeDocument/2006/relationships/image" Target="../media/image18.emf"/><Relationship Id="rId1" Type="http://schemas.openxmlformats.org/officeDocument/2006/relationships/image" Target="../media/image55.emf"/><Relationship Id="rId6" Type="http://schemas.openxmlformats.org/officeDocument/2006/relationships/image" Target="../media/image54.emf"/><Relationship Id="rId11" Type="http://schemas.openxmlformats.org/officeDocument/2006/relationships/image" Target="../media/image27.emf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053C18D-C450-4591-94AA-2CE82C1F6D4A}" type="datetimeFigureOut">
              <a:rPr lang="hr-HR" smtClean="0"/>
              <a:t>14.5.2019.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F410ABA-5A89-455A-BA82-AF63D36C4E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9324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E3BEFE5-BEF6-47BA-8E94-F67262B3A438}" type="datetimeFigureOut">
              <a:rPr lang="en-GB" smtClean="0"/>
              <a:t>14/05/2019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D7213E4-CC49-460B-B0B5-BFBC856322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13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213E4-CC49-460B-B0B5-BFBC8563221A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527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213E4-CC49-460B-B0B5-BFBC8563221A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323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6"/>
          <p:cNvSpPr>
            <a:spLocks noGrp="1" noChangeArrowheads="1"/>
          </p:cNvSpPr>
          <p:nvPr>
            <p:ph type="ctrTitle"/>
          </p:nvPr>
        </p:nvSpPr>
        <p:spPr>
          <a:xfrm>
            <a:off x="704528" y="3048000"/>
            <a:ext cx="7848600" cy="776287"/>
          </a:xfrm>
        </p:spPr>
        <p:txBody>
          <a:bodyPr tIns="45720" bIns="45720" anchor="ctr">
            <a:normAutofit/>
          </a:bodyPr>
          <a:lstStyle>
            <a:lvl1pPr algn="l">
              <a:defRPr lang="ta-IN" sz="4000" kern="1200" dirty="0" smtClean="0">
                <a:solidFill>
                  <a:srgbClr val="E854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2" descr="fidelta-logo"/>
          <p:cNvPicPr>
            <a:picLocks noChangeAspect="1" noChangeArrowheads="1"/>
          </p:cNvPicPr>
          <p:nvPr userDrawn="1"/>
        </p:nvPicPr>
        <p:blipFill>
          <a:blip r:embed="rId2"/>
          <a:srcRect l="7629" t="9071" r="7629" b="9599"/>
          <a:stretch>
            <a:fillRect/>
          </a:stretch>
        </p:blipFill>
        <p:spPr bwMode="auto">
          <a:xfrm>
            <a:off x="838200" y="762000"/>
            <a:ext cx="3581400" cy="196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>
          <a:xfrm>
            <a:off x="4664968" y="5805264"/>
            <a:ext cx="51125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xt Box 37"/>
          <p:cNvSpPr txBox="1">
            <a:spLocks noChangeArrowheads="1"/>
          </p:cNvSpPr>
          <p:nvPr userDrawn="1"/>
        </p:nvSpPr>
        <p:spPr bwMode="auto">
          <a:xfrm>
            <a:off x="6248400" y="6477000"/>
            <a:ext cx="34480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000" dirty="0">
                <a:solidFill>
                  <a:schemeClr val="bg2"/>
                </a:solidFill>
                <a:latin typeface="Times" pitchFamily="-107" charset="0"/>
                <a:ea typeface="ＭＳ Ｐゴシック" pitchFamily="-107" charset="-128"/>
                <a:cs typeface="+mn-cs"/>
              </a:rPr>
              <a:t>©</a:t>
            </a:r>
            <a:r>
              <a:rPr lang="en-US" sz="1000" dirty="0">
                <a:solidFill>
                  <a:schemeClr val="bg2"/>
                </a:solidFill>
                <a:latin typeface="Tahoma" pitchFamily="-107" charset="0"/>
                <a:ea typeface="ＭＳ Ｐゴシック" pitchFamily="-107" charset="-128"/>
                <a:cs typeface="Tahoma" pitchFamily="-107" charset="0"/>
              </a:rPr>
              <a:t>Copyright </a:t>
            </a:r>
            <a:r>
              <a:rPr lang="en-US" sz="1000" dirty="0" smtClean="0">
                <a:solidFill>
                  <a:schemeClr val="bg2"/>
                </a:solidFill>
                <a:latin typeface="Tahoma" pitchFamily="-107" charset="0"/>
                <a:ea typeface="ＭＳ Ｐゴシック" pitchFamily="-107" charset="-128"/>
                <a:cs typeface="Tahoma" pitchFamily="-107" charset="0"/>
              </a:rPr>
              <a:t>201</a:t>
            </a:r>
            <a:r>
              <a:rPr lang="hr-HR" sz="1000" dirty="0" smtClean="0">
                <a:solidFill>
                  <a:schemeClr val="bg2"/>
                </a:solidFill>
                <a:latin typeface="Tahoma" pitchFamily="-107" charset="0"/>
                <a:ea typeface="ＭＳ Ｐゴシック" pitchFamily="-107" charset="-128"/>
                <a:cs typeface="Tahoma" pitchFamily="-107" charset="0"/>
              </a:rPr>
              <a:t>9</a:t>
            </a:r>
            <a:r>
              <a:rPr lang="en-US" sz="1000" dirty="0" smtClean="0">
                <a:solidFill>
                  <a:schemeClr val="bg2"/>
                </a:solidFill>
                <a:latin typeface="Tahoma" pitchFamily="-107" charset="0"/>
                <a:ea typeface="ＭＳ Ｐゴシック" pitchFamily="-107" charset="-128"/>
                <a:cs typeface="Tahoma" pitchFamily="-107" charset="0"/>
              </a:rPr>
              <a:t> </a:t>
            </a:r>
            <a:r>
              <a:rPr lang="ta-IN" sz="1000" dirty="0" smtClean="0">
                <a:solidFill>
                  <a:schemeClr val="bg2"/>
                </a:solidFill>
                <a:latin typeface="Tahoma" pitchFamily="-107" charset="0"/>
                <a:ea typeface="ＭＳ Ｐゴシック" pitchFamily="-107" charset="-128"/>
                <a:cs typeface="Tahoma" pitchFamily="-107" charset="0"/>
              </a:rPr>
              <a:t>Galapagos NV</a:t>
            </a:r>
            <a:endParaRPr lang="en-US" sz="1000" dirty="0">
              <a:solidFill>
                <a:schemeClr val="bg2"/>
              </a:solidFill>
              <a:latin typeface="Tahoma" pitchFamily="-107" charset="0"/>
              <a:ea typeface="ＭＳ Ｐゴシック" pitchFamily="-107" charset="-128"/>
              <a:cs typeface="Tahoma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7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15CD-4E4C-4097-BA12-294F73D80BB3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CD828-C4F1-42FB-9E9F-E19019FE2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2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15CD-4E4C-4097-BA12-294F73D80BB3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CD828-C4F1-42FB-9E9F-E19019FE2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5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15CD-4E4C-4097-BA12-294F73D80BB3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CD828-C4F1-42FB-9E9F-E19019FE2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47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15CD-4E4C-4097-BA12-294F73D80BB3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CD828-C4F1-42FB-9E9F-E19019FE2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0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15CD-4E4C-4097-BA12-294F73D80BB3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CD828-C4F1-42FB-9E9F-E19019FE2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31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15CD-4E4C-4097-BA12-294F73D80BB3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CD828-C4F1-42FB-9E9F-E19019FE2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83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15CD-4E4C-4097-BA12-294F73D80BB3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CD828-C4F1-42FB-9E9F-E19019FE2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68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15CD-4E4C-4097-BA12-294F73D80BB3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CD828-C4F1-42FB-9E9F-E19019FE2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37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15CD-4E4C-4097-BA12-294F73D80BB3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CD828-C4F1-42FB-9E9F-E19019FE2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8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053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81499732"/>
              </p:ext>
            </p:extLst>
          </p:nvPr>
        </p:nvGraphicFramePr>
        <p:xfrm>
          <a:off x="1524000" y="2057400"/>
          <a:ext cx="6603999" cy="1143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01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1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1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60A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40492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4265245913"/>
              </p:ext>
            </p:extLst>
          </p:nvPr>
        </p:nvGraphicFramePr>
        <p:xfrm>
          <a:off x="1447800" y="1600200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440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E8541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60A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60A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0D17395-F749-4183-A554-E994C4FF62D7}" type="datetimeFigureOut">
              <a:rPr lang="hr-HR" smtClean="0"/>
              <a:t>14.5.2019.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A36053A6-D2D8-468A-8E98-F10CCCE264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963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11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FEECAD4-D02D-4254-AD20-C8C8159A6238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D0CE1149-464B-4503-B4FC-E709B76BF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3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15CD-4E4C-4097-BA12-294F73D80BB3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CD828-C4F1-42FB-9E9F-E19019FE2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8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15CD-4E4C-4097-BA12-294F73D80BB3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CD828-C4F1-42FB-9E9F-E19019FE2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0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 (40 pt.)</a:t>
            </a:r>
            <a:br>
              <a:rPr lang="en-US" dirty="0" smtClean="0"/>
            </a:br>
            <a:r>
              <a:rPr lang="en-US" dirty="0" smtClean="0"/>
              <a:t>Subtitle (28 pt.)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4752975" y="6440488"/>
            <a:ext cx="487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fld id="{4A4219C8-7B7D-4EF4-A4B4-CDB1D45F4F91}" type="slidenum">
              <a:rPr lang="en-US" sz="1600">
                <a:solidFill>
                  <a:schemeClr val="bg2"/>
                </a:solidFill>
              </a:rPr>
              <a:pPr algn="ctr" eaLnBrk="0" hangingPunct="0">
                <a:defRPr/>
              </a:pPr>
              <a:t>‹#›</a:t>
            </a:fld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52400" y="6369050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b="1" dirty="0" smtClean="0">
                <a:solidFill>
                  <a:srgbClr val="B2B2B2"/>
                </a:solidFill>
              </a:rPr>
              <a:t>CONFIDENTIAL</a:t>
            </a:r>
            <a:endParaRPr lang="en-US" dirty="0">
              <a:solidFill>
                <a:srgbClr val="B2B2B2"/>
              </a:solidFill>
            </a:endParaRPr>
          </a:p>
        </p:txBody>
      </p:sp>
      <p:pic>
        <p:nvPicPr>
          <p:cNvPr id="9" name="Picture 2" descr="fidelta-logo"/>
          <p:cNvPicPr>
            <a:picLocks noChangeAspect="1" noChangeArrowheads="1"/>
          </p:cNvPicPr>
          <p:nvPr/>
        </p:nvPicPr>
        <p:blipFill>
          <a:blip r:embed="rId9"/>
          <a:srcRect l="7629" t="9071" r="7629" b="9599"/>
          <a:stretch>
            <a:fillRect/>
          </a:stretch>
        </p:blipFill>
        <p:spPr bwMode="auto">
          <a:xfrm>
            <a:off x="8553400" y="6165304"/>
            <a:ext cx="1152128" cy="63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834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60A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60A9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60A9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60A9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60A9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60A9"/>
        </a:buClr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815CD-4E4C-4097-BA12-294F73D80BB3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CD828-C4F1-42FB-9E9F-E19019FE2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25.emf"/><Relationship Id="rId26" Type="http://schemas.openxmlformats.org/officeDocument/2006/relationships/image" Target="../media/image29.emf"/><Relationship Id="rId3" Type="http://schemas.openxmlformats.org/officeDocument/2006/relationships/oleObject" Target="../embeddings/oleObject8.bin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2.emf"/><Relationship Id="rId17" Type="http://schemas.openxmlformats.org/officeDocument/2006/relationships/oleObject" Target="../embeddings/oleObject15.bin"/><Relationship Id="rId25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emf"/><Relationship Id="rId20" Type="http://schemas.openxmlformats.org/officeDocument/2006/relationships/image" Target="../media/image26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12.bin"/><Relationship Id="rId24" Type="http://schemas.openxmlformats.org/officeDocument/2006/relationships/image" Target="../media/image28.emf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23" Type="http://schemas.openxmlformats.org/officeDocument/2006/relationships/oleObject" Target="../embeddings/oleObject18.bin"/><Relationship Id="rId10" Type="http://schemas.openxmlformats.org/officeDocument/2006/relationships/image" Target="../media/image21.e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18.e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3.emf"/><Relationship Id="rId22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5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e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52.emf"/><Relationship Id="rId4" Type="http://schemas.openxmlformats.org/officeDocument/2006/relationships/image" Target="../media/image49.emf"/><Relationship Id="rId9" Type="http://schemas.openxmlformats.org/officeDocument/2006/relationships/oleObject" Target="../embeddings/oleObject2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25.emf"/><Relationship Id="rId26" Type="http://schemas.openxmlformats.org/officeDocument/2006/relationships/image" Target="../media/image55.emf"/><Relationship Id="rId3" Type="http://schemas.openxmlformats.org/officeDocument/2006/relationships/oleObject" Target="../embeddings/oleObject27.bin"/><Relationship Id="rId21" Type="http://schemas.openxmlformats.org/officeDocument/2006/relationships/oleObject" Target="../embeddings/oleObject36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54.emf"/><Relationship Id="rId17" Type="http://schemas.openxmlformats.org/officeDocument/2006/relationships/oleObject" Target="../embeddings/oleObject34.bin"/><Relationship Id="rId25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emf"/><Relationship Id="rId20" Type="http://schemas.openxmlformats.org/officeDocument/2006/relationships/image" Target="../media/image26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31.bin"/><Relationship Id="rId24" Type="http://schemas.openxmlformats.org/officeDocument/2006/relationships/image" Target="../media/image28.emf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23" Type="http://schemas.openxmlformats.org/officeDocument/2006/relationships/oleObject" Target="../embeddings/oleObject37.bin"/><Relationship Id="rId10" Type="http://schemas.openxmlformats.org/officeDocument/2006/relationships/image" Target="../media/image21.emf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18.e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23.emf"/><Relationship Id="rId22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24.emf"/><Relationship Id="rId26" Type="http://schemas.openxmlformats.org/officeDocument/2006/relationships/image" Target="../media/image28.emf"/><Relationship Id="rId3" Type="http://schemas.openxmlformats.org/officeDocument/2006/relationships/oleObject" Target="../embeddings/oleObject39.bin"/><Relationship Id="rId21" Type="http://schemas.openxmlformats.org/officeDocument/2006/relationships/oleObject" Target="../embeddings/oleObject48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21.emf"/><Relationship Id="rId17" Type="http://schemas.openxmlformats.org/officeDocument/2006/relationships/oleObject" Target="../embeddings/oleObject46.bin"/><Relationship Id="rId25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emf"/><Relationship Id="rId20" Type="http://schemas.openxmlformats.org/officeDocument/2006/relationships/image" Target="../media/image25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43.bin"/><Relationship Id="rId24" Type="http://schemas.openxmlformats.org/officeDocument/2006/relationships/image" Target="../media/image27.emf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23" Type="http://schemas.openxmlformats.org/officeDocument/2006/relationships/oleObject" Target="../embeddings/oleObject49.bin"/><Relationship Id="rId10" Type="http://schemas.openxmlformats.org/officeDocument/2006/relationships/image" Target="../media/image20.emf"/><Relationship Id="rId19" Type="http://schemas.openxmlformats.org/officeDocument/2006/relationships/oleObject" Target="../embeddings/oleObject47.bin"/><Relationship Id="rId4" Type="http://schemas.openxmlformats.org/officeDocument/2006/relationships/image" Target="../media/image55.e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54.emf"/><Relationship Id="rId22" Type="http://schemas.openxmlformats.org/officeDocument/2006/relationships/image" Target="../media/image26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62.png"/><Relationship Id="rId3" Type="http://schemas.openxmlformats.org/officeDocument/2006/relationships/image" Target="../media/image60.png"/><Relationship Id="rId7" Type="http://schemas.openxmlformats.org/officeDocument/2006/relationships/image" Target="../media/image57.emf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59.emf"/><Relationship Id="rId5" Type="http://schemas.openxmlformats.org/officeDocument/2006/relationships/image" Target="../media/image56.e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58.emf"/><Relationship Id="rId1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0472" y="2996952"/>
            <a:ext cx="95770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/>
              <a:t>Rational design, synthesis and biological profiling </a:t>
            </a:r>
            <a:r>
              <a:rPr lang="hr-HR" b="1" dirty="0" smtClean="0"/>
              <a:t>of new </a:t>
            </a:r>
            <a:r>
              <a:rPr lang="hr-HR" b="1" dirty="0"/>
              <a:t>JMJD2C inhibitors</a:t>
            </a:r>
            <a:r>
              <a:rPr lang="hr-HR" dirty="0"/>
              <a:t/>
            </a:r>
            <a:br>
              <a:rPr lang="hr-HR" dirty="0"/>
            </a:br>
            <a:endParaRPr lang="en-US" dirty="0"/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560512" y="5022467"/>
            <a:ext cx="8136904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hr-BA" dirty="0">
                <a:solidFill>
                  <a:srgbClr val="0060A9"/>
                </a:solidFill>
              </a:rPr>
              <a:t>Computational Chemistry </a:t>
            </a:r>
            <a:r>
              <a:rPr lang="hr-BA" dirty="0" smtClean="0">
                <a:solidFill>
                  <a:srgbClr val="0060A9"/>
                </a:solidFill>
              </a:rPr>
              <a:t>Day, 11</a:t>
            </a:r>
            <a:r>
              <a:rPr lang="en-US" baseline="30000" dirty="0" err="1">
                <a:solidFill>
                  <a:srgbClr val="0060A9"/>
                </a:solidFill>
              </a:rPr>
              <a:t>th</a:t>
            </a:r>
            <a:r>
              <a:rPr lang="en-US" dirty="0">
                <a:solidFill>
                  <a:srgbClr val="0060A9"/>
                </a:solidFill>
              </a:rPr>
              <a:t> Ma</a:t>
            </a:r>
            <a:r>
              <a:rPr lang="hr-HR" dirty="0">
                <a:solidFill>
                  <a:srgbClr val="0060A9"/>
                </a:solidFill>
              </a:rPr>
              <a:t>y</a:t>
            </a:r>
            <a:r>
              <a:rPr lang="en-US" dirty="0">
                <a:solidFill>
                  <a:srgbClr val="0060A9"/>
                </a:solidFill>
              </a:rPr>
              <a:t> 201</a:t>
            </a:r>
            <a:r>
              <a:rPr lang="hr-HR" dirty="0">
                <a:solidFill>
                  <a:srgbClr val="0060A9"/>
                </a:solidFill>
              </a:rPr>
              <a:t>9</a:t>
            </a:r>
            <a:endParaRPr lang="en-US" dirty="0">
              <a:solidFill>
                <a:srgbClr val="0060A9"/>
              </a:solidFill>
            </a:endParaRPr>
          </a:p>
          <a:p>
            <a:pPr eaLnBrk="0" hangingPunct="0"/>
            <a:endParaRPr lang="hr-HR" dirty="0" smtClean="0">
              <a:solidFill>
                <a:srgbClr val="0060A9"/>
              </a:solidFill>
            </a:endParaRPr>
          </a:p>
          <a:p>
            <a:pPr eaLnBrk="0" hangingPunct="0"/>
            <a:endParaRPr lang="en-US" dirty="0" smtClean="0">
              <a:solidFill>
                <a:srgbClr val="0060A9"/>
              </a:solidFill>
            </a:endParaRPr>
          </a:p>
          <a:p>
            <a:pPr eaLnBrk="0" hangingPunct="0"/>
            <a:r>
              <a:rPr lang="en-US" dirty="0" smtClean="0">
                <a:solidFill>
                  <a:srgbClr val="0060A9"/>
                </a:solidFill>
              </a:rPr>
              <a:t>Vatroslav Letfus</a:t>
            </a:r>
            <a:endParaRPr lang="hr-HR" dirty="0" smtClean="0">
              <a:solidFill>
                <a:srgbClr val="0060A9"/>
              </a:solidFill>
            </a:endParaRPr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6044805" y="5853464"/>
            <a:ext cx="374441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hr-BA" dirty="0" smtClean="0">
                <a:solidFill>
                  <a:srgbClr val="0060A9"/>
                </a:solidFill>
              </a:rPr>
              <a:t>Mentor:</a:t>
            </a:r>
            <a:r>
              <a:rPr lang="en-US" dirty="0" smtClean="0">
                <a:solidFill>
                  <a:srgbClr val="0060A9"/>
                </a:solidFill>
              </a:rPr>
              <a:t> </a:t>
            </a:r>
            <a:r>
              <a:rPr lang="hr-HR" dirty="0" smtClean="0">
                <a:solidFill>
                  <a:srgbClr val="0060A9"/>
                </a:solidFill>
              </a:rPr>
              <a:t>izv. </a:t>
            </a:r>
            <a:r>
              <a:rPr lang="en-US" dirty="0" smtClean="0">
                <a:solidFill>
                  <a:srgbClr val="0060A9"/>
                </a:solidFill>
              </a:rPr>
              <a:t>prof. dr.</a:t>
            </a:r>
            <a:r>
              <a:rPr lang="hr-BA" dirty="0" smtClean="0">
                <a:solidFill>
                  <a:srgbClr val="0060A9"/>
                </a:solidFill>
              </a:rPr>
              <a:t> Sanja Koštrun</a:t>
            </a:r>
            <a:endParaRPr lang="en-US" dirty="0" smtClean="0">
              <a:solidFill>
                <a:srgbClr val="0060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7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640632" y="4324388"/>
            <a:ext cx="2656879" cy="187290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Rectangle 17"/>
          <p:cNvSpPr/>
          <p:nvPr/>
        </p:nvSpPr>
        <p:spPr>
          <a:xfrm>
            <a:off x="5169024" y="4324388"/>
            <a:ext cx="2656879" cy="187290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178081" y="1700111"/>
            <a:ext cx="2244681" cy="187290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56456" y="44624"/>
            <a:ext cx="943304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60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Toxoflavin</a:t>
            </a:r>
            <a:r>
              <a:rPr lang="en-US" dirty="0" smtClean="0"/>
              <a:t> scaffold</a:t>
            </a: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806055"/>
            <a:ext cx="1838312" cy="16229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99407" y="2085411"/>
            <a:ext cx="67666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Activity of </a:t>
            </a:r>
            <a:r>
              <a:rPr lang="en-US" dirty="0" smtClean="0"/>
              <a:t>toxoflavin</a:t>
            </a:r>
            <a:r>
              <a:rPr lang="hr-HR" dirty="0"/>
              <a:t>:</a:t>
            </a:r>
            <a:r>
              <a:rPr lang="hr-BA" dirty="0" smtClean="0"/>
              <a:t> 541 nM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Small molecule</a:t>
            </a:r>
            <a:r>
              <a:rPr lang="hr-HR" dirty="0"/>
              <a:t> </a:t>
            </a:r>
            <a:r>
              <a:rPr lang="hr-HR" dirty="0" smtClean="0"/>
              <a:t>-</a:t>
            </a:r>
            <a:r>
              <a:rPr lang="en-US" dirty="0" smtClean="0"/>
              <a:t> good starting point for further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Non-acidic scaffold </a:t>
            </a:r>
            <a:r>
              <a:rPr lang="hr-HR" dirty="0" smtClean="0"/>
              <a:t>-</a:t>
            </a:r>
            <a:r>
              <a:rPr lang="en-US" dirty="0" smtClean="0"/>
              <a:t> potential to get cell permeable inhibitors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Diversification potential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5172" y="1052930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dirty="0" smtClean="0"/>
              <a:t>Starting point was ChemBL search of available literature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4488" y="3789040"/>
            <a:ext cx="397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dirty="0" smtClean="0"/>
              <a:t>Other scaffolds identified recently:</a:t>
            </a:r>
            <a:endParaRPr lang="hr-HR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508291"/>
              </p:ext>
            </p:extLst>
          </p:nvPr>
        </p:nvGraphicFramePr>
        <p:xfrm>
          <a:off x="2229108" y="4511164"/>
          <a:ext cx="1323841" cy="129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38" name="MDLDrawObject Class" r:id="rId4" imgW="2066753" imgH="2029030" progId="MDLDrawOLE.MDLDrawObject.1">
                  <p:embed/>
                </p:oleObj>
              </mc:Choice>
              <mc:Fallback>
                <p:oleObj name="MDLDrawObject Class" r:id="rId4" imgW="2066753" imgH="2029030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9108" y="4511164"/>
                        <a:ext cx="1323841" cy="129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633862"/>
              </p:ext>
            </p:extLst>
          </p:nvPr>
        </p:nvGraphicFramePr>
        <p:xfrm>
          <a:off x="5320456" y="4394151"/>
          <a:ext cx="2505447" cy="1406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39" name="MDLDrawObject Class" r:id="rId6" imgW="3714519" imgH="2085770" progId="MDLDrawOLE.MDLDrawObject.1">
                  <p:embed/>
                </p:oleObj>
              </mc:Choice>
              <mc:Fallback>
                <p:oleObj name="MDLDrawObject Class" r:id="rId6" imgW="3714519" imgH="2085770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20456" y="4394151"/>
                        <a:ext cx="2505447" cy="1406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089392" y="5867829"/>
            <a:ext cx="779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sz="1000" dirty="0" smtClean="0"/>
              <a:t>PDB: 5FJH</a:t>
            </a:r>
            <a:endParaRPr lang="hr-HR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2704949" y="5855600"/>
            <a:ext cx="7681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sz="1000" dirty="0" smtClean="0"/>
              <a:t>PDB: 5FJK</a:t>
            </a:r>
            <a:endParaRPr lang="hr-HR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2441879" y="6263734"/>
            <a:ext cx="11576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sz="1100" dirty="0" smtClean="0"/>
              <a:t>IC</a:t>
            </a:r>
            <a:r>
              <a:rPr lang="hr-BA" sz="1100" baseline="-25000" dirty="0" smtClean="0"/>
              <a:t>50</a:t>
            </a:r>
            <a:r>
              <a:rPr lang="hr-BA" sz="1100" dirty="0"/>
              <a:t> </a:t>
            </a:r>
            <a:r>
              <a:rPr lang="hr-BA" sz="1100" dirty="0" smtClean="0"/>
              <a:t>~ 1000 nM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6039218" y="6263734"/>
            <a:ext cx="10807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sz="1100" dirty="0" smtClean="0"/>
              <a:t>IC</a:t>
            </a:r>
            <a:r>
              <a:rPr lang="hr-BA" sz="1100" baseline="-25000" dirty="0" smtClean="0"/>
              <a:t>50</a:t>
            </a:r>
            <a:r>
              <a:rPr lang="hr-BA" sz="1100" dirty="0"/>
              <a:t> </a:t>
            </a:r>
            <a:r>
              <a:rPr lang="hr-BA" sz="1100" dirty="0" smtClean="0"/>
              <a:t>~ 100 nM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990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44488" y="4144949"/>
            <a:ext cx="5494999" cy="187290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344488" y="371703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Toxoflavin</a:t>
            </a:r>
            <a:r>
              <a:rPr lang="en-US" dirty="0" smtClean="0"/>
              <a:t> liabilities: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305146"/>
              </p:ext>
            </p:extLst>
          </p:nvPr>
        </p:nvGraphicFramePr>
        <p:xfrm>
          <a:off x="719262" y="4200140"/>
          <a:ext cx="5008562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627" name="MDLDrawObject Class" r:id="rId3" imgW="7305797" imgH="2209952" progId="MDLDrawOLE.MDLDrawObject.1">
                  <p:embed/>
                </p:oleObj>
              </mc:Choice>
              <mc:Fallback>
                <p:oleObj name="MDLDrawObject Class" r:id="rId3" imgW="7305797" imgH="2209952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9262" y="4200140"/>
                        <a:ext cx="5008562" cy="151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88712" y="5587685"/>
            <a:ext cx="809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Oxidized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364022" y="5587685"/>
            <a:ext cx="817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Reduced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836586" y="4566334"/>
            <a:ext cx="4069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Non-selective electron transferring function induces cell death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6456" y="44624"/>
            <a:ext cx="943304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60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Toxoflavin</a:t>
            </a:r>
            <a:r>
              <a:rPr lang="en-US" dirty="0" smtClean="0"/>
              <a:t> scaffold</a:t>
            </a:r>
            <a:endParaRPr lang="en-GB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45172" y="1052930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dirty="0" smtClean="0"/>
              <a:t>Starting point was ChemBL search of available literature data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99407" y="2085411"/>
            <a:ext cx="67666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Activity of </a:t>
            </a:r>
            <a:r>
              <a:rPr lang="en-US" dirty="0" smtClean="0"/>
              <a:t>toxoflavin</a:t>
            </a:r>
            <a:r>
              <a:rPr lang="hr-HR" dirty="0" smtClean="0"/>
              <a:t>: </a:t>
            </a:r>
            <a:r>
              <a:rPr lang="hr-BA" dirty="0" smtClean="0"/>
              <a:t>541 nM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Small molecule </a:t>
            </a:r>
            <a:r>
              <a:rPr lang="hr-HR" dirty="0" smtClean="0"/>
              <a:t>-</a:t>
            </a:r>
            <a:r>
              <a:rPr lang="en-US" dirty="0" smtClean="0"/>
              <a:t> good starting point for further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Non-acidic scaffold </a:t>
            </a:r>
            <a:r>
              <a:rPr lang="hr-HR" dirty="0" smtClean="0"/>
              <a:t>-</a:t>
            </a:r>
            <a:r>
              <a:rPr lang="en-US" dirty="0" smtClean="0"/>
              <a:t> potential to get cell permeable inhibitors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Diversification potential</a:t>
            </a: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975988"/>
              </p:ext>
            </p:extLst>
          </p:nvPr>
        </p:nvGraphicFramePr>
        <p:xfrm>
          <a:off x="1856656" y="6095507"/>
          <a:ext cx="3733800" cy="571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628" name="MDLDrawObject Class" r:id="rId5" imgW="3733800" imgH="657153" progId="MDLDrawOLE.MDLDrawObject.1">
                  <p:embed/>
                </p:oleObj>
              </mc:Choice>
              <mc:Fallback>
                <p:oleObj name="MDLDrawObject Class" r:id="rId5" imgW="3733800" imgH="657153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6656" y="6095507"/>
                        <a:ext cx="3733800" cy="571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178081" y="1700111"/>
            <a:ext cx="2244681" cy="187290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806055"/>
            <a:ext cx="1838312" cy="16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From design to profiling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Design of focused toxoflavine library</a:t>
            </a:r>
          </a:p>
          <a:p>
            <a:pPr lvl="1"/>
            <a:r>
              <a:rPr lang="hr-HR" dirty="0" smtClean="0"/>
              <a:t>Ligand-receptor interactions</a:t>
            </a:r>
          </a:p>
          <a:p>
            <a:pPr lvl="1"/>
            <a:r>
              <a:rPr lang="hr-HR" i="1" dirty="0" smtClean="0"/>
              <a:t>In silico </a:t>
            </a:r>
            <a:r>
              <a:rPr lang="hr-HR" dirty="0" smtClean="0"/>
              <a:t>ADME profiling</a:t>
            </a:r>
          </a:p>
          <a:p>
            <a:r>
              <a:rPr lang="hr-HR" dirty="0" smtClean="0"/>
              <a:t>Synthesis of focused library</a:t>
            </a:r>
          </a:p>
          <a:p>
            <a:r>
              <a:rPr lang="hr-HR" dirty="0" smtClean="0"/>
              <a:t>Biological profiling – binding studies</a:t>
            </a:r>
          </a:p>
          <a:p>
            <a:r>
              <a:rPr lang="hr-HR" i="1" dirty="0" smtClean="0"/>
              <a:t>In vitro </a:t>
            </a:r>
            <a:r>
              <a:rPr lang="hr-HR" dirty="0" smtClean="0"/>
              <a:t>ADME profiling</a:t>
            </a:r>
          </a:p>
          <a:p>
            <a:r>
              <a:rPr lang="hr-HR" dirty="0" smtClean="0"/>
              <a:t>Biological profiling – cell-based assays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899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From design to profiling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50"/>
                </a:solidFill>
              </a:rPr>
              <a:t>Design of focused toxoflavine library</a:t>
            </a:r>
          </a:p>
          <a:p>
            <a:pPr lvl="1"/>
            <a:r>
              <a:rPr lang="hr-HR" dirty="0" smtClean="0">
                <a:solidFill>
                  <a:srgbClr val="00B050"/>
                </a:solidFill>
              </a:rPr>
              <a:t>Ligand-receptor interactions</a:t>
            </a:r>
          </a:p>
          <a:p>
            <a:pPr lvl="1"/>
            <a:r>
              <a:rPr lang="hr-HR" i="1" dirty="0" smtClean="0"/>
              <a:t>In silico </a:t>
            </a:r>
            <a:r>
              <a:rPr lang="hr-HR" dirty="0" smtClean="0"/>
              <a:t>ADME profiling</a:t>
            </a:r>
          </a:p>
          <a:p>
            <a:r>
              <a:rPr lang="hr-HR" dirty="0" smtClean="0"/>
              <a:t>Synthesis of focused library</a:t>
            </a:r>
          </a:p>
          <a:p>
            <a:r>
              <a:rPr lang="hr-HR" dirty="0" smtClean="0"/>
              <a:t>Biological profiling – binding studies</a:t>
            </a:r>
          </a:p>
          <a:p>
            <a:r>
              <a:rPr lang="hr-HR" i="1" dirty="0" smtClean="0"/>
              <a:t>In vitro </a:t>
            </a:r>
            <a:r>
              <a:rPr lang="hr-HR" dirty="0" smtClean="0"/>
              <a:t>ADME profiling</a:t>
            </a:r>
          </a:p>
          <a:p>
            <a:r>
              <a:rPr lang="hr-HR" dirty="0" smtClean="0"/>
              <a:t>Biological profiling – cell-based assays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468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096" y="1587009"/>
            <a:ext cx="2650772" cy="1849236"/>
          </a:xfrm>
          <a:prstGeom prst="rect">
            <a:avLst/>
          </a:prstGeom>
          <a:ln w="19050">
            <a:solidFill>
              <a:srgbClr val="0060A9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7905328" y="3633824"/>
            <a:ext cx="1649558" cy="6125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169561"/>
            <a:ext cx="9194677" cy="1325563"/>
          </a:xfrm>
        </p:spPr>
        <p:txBody>
          <a:bodyPr/>
          <a:lstStyle/>
          <a:p>
            <a:r>
              <a:rPr lang="en-US" dirty="0" smtClean="0"/>
              <a:t>Hit expansion based on the </a:t>
            </a:r>
            <a:r>
              <a:rPr lang="en-US" dirty="0" err="1" smtClean="0"/>
              <a:t>toxoflavin</a:t>
            </a:r>
            <a:r>
              <a:rPr lang="en-US" dirty="0" smtClean="0"/>
              <a:t> scaffold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05128" y="4641548"/>
            <a:ext cx="3257396" cy="10801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just"/>
            <a:r>
              <a:rPr lang="en-US" sz="1400" dirty="0" smtClean="0"/>
              <a:t>Aim:</a:t>
            </a:r>
            <a:r>
              <a:rPr lang="en-US" sz="1400" dirty="0" smtClean="0">
                <a:solidFill>
                  <a:srgbClr val="E85412"/>
                </a:solidFill>
              </a:rPr>
              <a:t> </a:t>
            </a:r>
            <a:r>
              <a:rPr lang="en-US" sz="1400" dirty="0" smtClean="0"/>
              <a:t>to introduce phenyl substituents decorated with e</a:t>
            </a:r>
            <a:r>
              <a:rPr lang="hr-BA" sz="1400" dirty="0" smtClean="0"/>
              <a:t>lectron</a:t>
            </a:r>
            <a:r>
              <a:rPr lang="en-US" sz="1400" dirty="0" smtClean="0"/>
              <a:t> donating and withdrawing groups to optimize activity and decrease red-ox potential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552" y="1463573"/>
            <a:ext cx="5409854" cy="4631682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9207389">
            <a:off x="3113492" y="4309314"/>
            <a:ext cx="150623" cy="504152"/>
          </a:xfrm>
          <a:prstGeom prst="down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78351" y="4883456"/>
            <a:ext cx="15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60A9"/>
                </a:solidFill>
              </a:rPr>
              <a:t>Diversification vector</a:t>
            </a:r>
          </a:p>
        </p:txBody>
      </p:sp>
      <p:sp>
        <p:nvSpPr>
          <p:cNvPr id="5" name="Rectangle 4"/>
          <p:cNvSpPr/>
          <p:nvPr/>
        </p:nvSpPr>
        <p:spPr>
          <a:xfrm>
            <a:off x="7854018" y="3661614"/>
            <a:ext cx="17521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Site of diversification</a:t>
            </a:r>
          </a:p>
        </p:txBody>
      </p:sp>
      <p:sp>
        <p:nvSpPr>
          <p:cNvPr id="3" name="Right Arrow 2"/>
          <p:cNvSpPr/>
          <p:nvPr/>
        </p:nvSpPr>
        <p:spPr>
          <a:xfrm rot="13905286">
            <a:off x="8306056" y="2974938"/>
            <a:ext cx="510851" cy="168048"/>
          </a:xfrm>
          <a:prstGeom prst="rightArrow">
            <a:avLst/>
          </a:prstGeom>
          <a:solidFill>
            <a:schemeClr val="accent1"/>
          </a:solidFill>
          <a:ln>
            <a:solidFill>
              <a:srgbClr val="006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263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98692"/>
            <a:ext cx="8915400" cy="1143000"/>
          </a:xfrm>
        </p:spPr>
        <p:txBody>
          <a:bodyPr/>
          <a:lstStyle/>
          <a:p>
            <a:r>
              <a:rPr lang="en-US" dirty="0"/>
              <a:t>First generation of target molecules</a:t>
            </a:r>
            <a:endParaRPr lang="hr-HR" dirty="0"/>
          </a:p>
        </p:txBody>
      </p:sp>
      <p:sp>
        <p:nvSpPr>
          <p:cNvPr id="5" name="Right Arrow 4"/>
          <p:cNvSpPr/>
          <p:nvPr/>
        </p:nvSpPr>
        <p:spPr>
          <a:xfrm rot="12715868">
            <a:off x="1559834" y="2541463"/>
            <a:ext cx="510851" cy="112913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510967"/>
              </p:ext>
            </p:extLst>
          </p:nvPr>
        </p:nvGraphicFramePr>
        <p:xfrm>
          <a:off x="4036836" y="2097449"/>
          <a:ext cx="1076394" cy="901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86" name="MDLDrawObject Class" r:id="rId3" imgW="819069" imgH="685668" progId="MDLDrawOLE.MDLDrawObject.1">
                  <p:embed/>
                </p:oleObj>
              </mc:Choice>
              <mc:Fallback>
                <p:oleObj name="MDLDrawObject Class" r:id="rId3" imgW="819069" imgH="685668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6836" y="2097449"/>
                        <a:ext cx="1076394" cy="901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365744"/>
              </p:ext>
            </p:extLst>
          </p:nvPr>
        </p:nvGraphicFramePr>
        <p:xfrm>
          <a:off x="5502080" y="2137474"/>
          <a:ext cx="1519425" cy="101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87" name="MDLDrawObject Class" r:id="rId5" imgW="1285997" imgH="857409" progId="MDLDrawOLE.MDLDrawObject.1">
                  <p:embed/>
                </p:oleObj>
              </mc:Choice>
              <mc:Fallback>
                <p:oleObj name="MDLDrawObject Class" r:id="rId5" imgW="1285997" imgH="857409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02080" y="2137474"/>
                        <a:ext cx="1519425" cy="1010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326660"/>
              </p:ext>
            </p:extLst>
          </p:nvPr>
        </p:nvGraphicFramePr>
        <p:xfrm>
          <a:off x="7017197" y="2137474"/>
          <a:ext cx="1301685" cy="89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88" name="MDLDrawObject Class" r:id="rId7" imgW="1076203" imgH="743023" progId="MDLDrawOLE.MDLDrawObject.1">
                  <p:embed/>
                </p:oleObj>
              </mc:Choice>
              <mc:Fallback>
                <p:oleObj name="MDLDrawObject Class" r:id="rId7" imgW="1076203" imgH="743023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17197" y="2137474"/>
                        <a:ext cx="1301685" cy="89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012600"/>
              </p:ext>
            </p:extLst>
          </p:nvPr>
        </p:nvGraphicFramePr>
        <p:xfrm>
          <a:off x="8372154" y="2099836"/>
          <a:ext cx="1226588" cy="1063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89" name="MDLDrawObject Class" r:id="rId9" imgW="1076203" imgH="933559" progId="MDLDrawOLE.MDLDrawObject.1">
                  <p:embed/>
                </p:oleObj>
              </mc:Choice>
              <mc:Fallback>
                <p:oleObj name="MDLDrawObject Class" r:id="rId9" imgW="1076203" imgH="933559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72154" y="2099836"/>
                        <a:ext cx="1226588" cy="1063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896448"/>
              </p:ext>
            </p:extLst>
          </p:nvPr>
        </p:nvGraphicFramePr>
        <p:xfrm>
          <a:off x="8318882" y="3415864"/>
          <a:ext cx="1448750" cy="99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90" name="MDLDrawObject Class" r:id="rId11" imgW="1285997" imgH="952353" progId="MDLDrawOLE.MDLDrawObject.1">
                  <p:embed/>
                </p:oleObj>
              </mc:Choice>
              <mc:Fallback>
                <p:oleObj name="MDLDrawObject Class" r:id="rId11" imgW="1285997" imgH="952353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18882" y="3415864"/>
                        <a:ext cx="1448750" cy="995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609933"/>
              </p:ext>
            </p:extLst>
          </p:nvPr>
        </p:nvGraphicFramePr>
        <p:xfrm>
          <a:off x="6281203" y="4771792"/>
          <a:ext cx="1561395" cy="1342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91" name="MDLDrawObject Class" r:id="rId13" imgW="1343066" imgH="1152610" progId="MDLDrawOLE.MDLDrawObject.1">
                  <p:embed/>
                </p:oleObj>
              </mc:Choice>
              <mc:Fallback>
                <p:oleObj name="MDLDrawObject Class" r:id="rId13" imgW="1343066" imgH="1152610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81203" y="4771792"/>
                        <a:ext cx="1561395" cy="1342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265881"/>
              </p:ext>
            </p:extLst>
          </p:nvPr>
        </p:nvGraphicFramePr>
        <p:xfrm>
          <a:off x="7939388" y="4838427"/>
          <a:ext cx="1248492" cy="1038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92" name="MDLDrawObject Class" r:id="rId15" imgW="952662" imgH="790657" progId="MDLDrawOLE.MDLDrawObject.1">
                  <p:embed/>
                </p:oleObj>
              </mc:Choice>
              <mc:Fallback>
                <p:oleObj name="MDLDrawObject Class" r:id="rId15" imgW="952662" imgH="790657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939388" y="4838427"/>
                        <a:ext cx="1248492" cy="1038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437859"/>
              </p:ext>
            </p:extLst>
          </p:nvPr>
        </p:nvGraphicFramePr>
        <p:xfrm>
          <a:off x="4044196" y="3558267"/>
          <a:ext cx="1099395" cy="792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93" name="MDLDrawObject Class" r:id="rId17" imgW="857331" imgH="676271" progId="MDLDrawOLE.MDLDrawObject.1">
                  <p:embed/>
                </p:oleObj>
              </mc:Choice>
              <mc:Fallback>
                <p:oleObj name="MDLDrawObject Class" r:id="rId17" imgW="857331" imgH="676271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044196" y="3558267"/>
                        <a:ext cx="1099395" cy="792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014177"/>
              </p:ext>
            </p:extLst>
          </p:nvPr>
        </p:nvGraphicFramePr>
        <p:xfrm>
          <a:off x="7061901" y="3397995"/>
          <a:ext cx="1229718" cy="866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94" name="MDLDrawObject Class" r:id="rId19" imgW="1085931" imgH="733302" progId="MDLDrawOLE.MDLDrawObject.1">
                  <p:embed/>
                </p:oleObj>
              </mc:Choice>
              <mc:Fallback>
                <p:oleObj name="MDLDrawObject Class" r:id="rId19" imgW="1085931" imgH="733302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061901" y="3397995"/>
                        <a:ext cx="1229718" cy="866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91010"/>
              </p:ext>
            </p:extLst>
          </p:nvPr>
        </p:nvGraphicFramePr>
        <p:xfrm>
          <a:off x="5550302" y="3433729"/>
          <a:ext cx="1170265" cy="104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95" name="MDLDrawObject Class" r:id="rId21" imgW="1028862" imgH="914441" progId="MDLDrawOLE.MDLDrawObject.1">
                  <p:embed/>
                </p:oleObj>
              </mc:Choice>
              <mc:Fallback>
                <p:oleObj name="MDLDrawObject Class" r:id="rId21" imgW="1028862" imgH="914441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550302" y="3433729"/>
                        <a:ext cx="1170265" cy="104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684885"/>
              </p:ext>
            </p:extLst>
          </p:nvPr>
        </p:nvGraphicFramePr>
        <p:xfrm>
          <a:off x="4866590" y="4946045"/>
          <a:ext cx="1268844" cy="82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96" name="MDLDrawObject Class" r:id="rId23" imgW="1057397" imgH="743023" progId="MDLDrawOLE.MDLDrawObject.1">
                  <p:embed/>
                </p:oleObj>
              </mc:Choice>
              <mc:Fallback>
                <p:oleObj name="MDLDrawObject Class" r:id="rId23" imgW="1057397" imgH="743023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866590" y="4946045"/>
                        <a:ext cx="1268844" cy="828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440327"/>
              </p:ext>
            </p:extLst>
          </p:nvPr>
        </p:nvGraphicFramePr>
        <p:xfrm>
          <a:off x="142851" y="1598324"/>
          <a:ext cx="1478720" cy="116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97" name="MDLDrawObject Class" r:id="rId25" imgW="1552534" imgH="1219362" progId="MDLDrawOLE.MDLDrawObject.1">
                  <p:embed/>
                </p:oleObj>
              </mc:Choice>
              <mc:Fallback>
                <p:oleObj name="MDLDrawObject Class" r:id="rId25" imgW="1552534" imgH="1219362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42851" y="1598324"/>
                        <a:ext cx="1478720" cy="1162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2116324" y="2780928"/>
            <a:ext cx="1649558" cy="6125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Rectangle 20"/>
          <p:cNvSpPr/>
          <p:nvPr/>
        </p:nvSpPr>
        <p:spPr>
          <a:xfrm>
            <a:off x="2072680" y="2804633"/>
            <a:ext cx="17521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Site of diversification</a:t>
            </a:r>
          </a:p>
        </p:txBody>
      </p:sp>
    </p:spTree>
    <p:extLst>
      <p:ext uri="{BB962C8B-B14F-4D97-AF65-F5344CB8AC3E}">
        <p14:creationId xmlns:p14="http://schemas.microsoft.com/office/powerpoint/2010/main" val="72170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" y="51085"/>
            <a:ext cx="8915400" cy="1143000"/>
          </a:xfrm>
        </p:spPr>
        <p:txBody>
          <a:bodyPr/>
          <a:lstStyle/>
          <a:p>
            <a:r>
              <a:rPr lang="en-US" dirty="0" smtClean="0"/>
              <a:t>Computational</a:t>
            </a:r>
            <a:r>
              <a:rPr lang="hr-BA" dirty="0" smtClean="0"/>
              <a:t> </a:t>
            </a:r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70" y="1528193"/>
            <a:ext cx="8915400" cy="4421087"/>
          </a:xfrm>
        </p:spPr>
        <p:txBody>
          <a:bodyPr>
            <a:normAutofit fontScale="92500" lnSpcReduction="20000"/>
          </a:bodyPr>
          <a:lstStyle/>
          <a:p>
            <a:r>
              <a:rPr lang="hr-BA" sz="3000" i="1" dirty="0" smtClean="0"/>
              <a:t>In silico</a:t>
            </a:r>
            <a:r>
              <a:rPr lang="hr-BA" sz="3000" dirty="0" smtClean="0"/>
              <a:t> </a:t>
            </a:r>
            <a:r>
              <a:rPr lang="en-US" sz="3000" dirty="0" smtClean="0"/>
              <a:t>profiling of physic</a:t>
            </a:r>
            <a:r>
              <a:rPr lang="hr-HR" sz="3000" dirty="0" smtClean="0"/>
              <a:t>o</a:t>
            </a:r>
            <a:r>
              <a:rPr lang="en-US" sz="3000" dirty="0" smtClean="0"/>
              <a:t>-chemical properties</a:t>
            </a:r>
            <a:r>
              <a:rPr lang="hr-BA" sz="3000" dirty="0" smtClean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sz="2600" dirty="0" smtClean="0"/>
              <a:t>ACD Percepta: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Permeability</a:t>
            </a:r>
            <a:endParaRPr lang="hr-BA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hr-BA" dirty="0" smtClean="0"/>
              <a:t>Plasma protein binding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r-BA" dirty="0" smtClean="0"/>
              <a:t>CYP </a:t>
            </a:r>
            <a:r>
              <a:rPr lang="en-US" dirty="0" smtClean="0"/>
              <a:t>inhibition</a:t>
            </a:r>
            <a:endParaRPr lang="hr-HR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hr-HR" dirty="0" smtClean="0"/>
              <a:t>S</a:t>
            </a:r>
            <a:r>
              <a:rPr lang="en-US" dirty="0" err="1" smtClean="0"/>
              <a:t>olubility</a:t>
            </a:r>
            <a:endParaRPr lang="hr-BA" dirty="0" smtClean="0"/>
          </a:p>
          <a:p>
            <a:endParaRPr lang="hr-BA" dirty="0" smtClean="0"/>
          </a:p>
          <a:p>
            <a:r>
              <a:rPr lang="en-US" sz="3000" dirty="0" smtClean="0"/>
              <a:t>Ligand – receptor interaction study</a:t>
            </a:r>
            <a:endParaRPr lang="hr-HR" sz="3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err="1" smtClean="0"/>
              <a:t>Sc</a:t>
            </a:r>
            <a:r>
              <a:rPr lang="hr-BA" sz="2600" dirty="0" smtClean="0"/>
              <a:t>hrodinger </a:t>
            </a:r>
            <a:r>
              <a:rPr lang="en-US" sz="2600" dirty="0" smtClean="0"/>
              <a:t>software suite</a:t>
            </a:r>
            <a:r>
              <a:rPr lang="hr-HR" sz="2600" dirty="0" smtClean="0"/>
              <a:t>:</a:t>
            </a:r>
            <a:endParaRPr lang="hr-BA" sz="26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hr-BA" dirty="0" smtClean="0"/>
              <a:t>Docking studies - Glide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r-BA" dirty="0" smtClean="0"/>
              <a:t>QM/MM met</a:t>
            </a:r>
            <a:r>
              <a:rPr lang="en-US" dirty="0" err="1" smtClean="0"/>
              <a:t>hods</a:t>
            </a:r>
            <a:r>
              <a:rPr lang="hr-HR" dirty="0" smtClean="0"/>
              <a:t> – Qsite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600" dirty="0" smtClean="0"/>
              <a:t>Cresset suite of software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r-HR" dirty="0" smtClean="0"/>
              <a:t>Field based alignment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r-HR" dirty="0" smtClean="0"/>
              <a:t>3D qualitative SAR models</a:t>
            </a:r>
            <a:endParaRPr lang="hr-BA" dirty="0" smtClean="0"/>
          </a:p>
        </p:txBody>
      </p:sp>
      <p:pic>
        <p:nvPicPr>
          <p:cNvPr id="478210" name="Picture 2" descr="Image result for acd percep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2222859"/>
            <a:ext cx="2356395" cy="72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8212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04" y="4383099"/>
            <a:ext cx="2163490" cy="37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314" y="5103179"/>
            <a:ext cx="2039280" cy="7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72" y="248526"/>
            <a:ext cx="9547348" cy="1143000"/>
          </a:xfrm>
        </p:spPr>
        <p:txBody>
          <a:bodyPr>
            <a:normAutofit fontScale="90000"/>
          </a:bodyPr>
          <a:lstStyle/>
          <a:p>
            <a:r>
              <a:rPr lang="hr-BA" dirty="0" smtClean="0"/>
              <a:t>SBDD approach to design</a:t>
            </a:r>
            <a:r>
              <a:rPr lang="hr-HR" dirty="0" smtClean="0"/>
              <a:t> </a:t>
            </a:r>
            <a:r>
              <a:rPr lang="en-GB" dirty="0"/>
              <a:t>JMJD2C inhibitors</a:t>
            </a:r>
            <a:r>
              <a:rPr lang="hr-BA" dirty="0" smtClean="0"/>
              <a:t> </a:t>
            </a:r>
            <a:br>
              <a:rPr lang="hr-BA" dirty="0" smtClean="0"/>
            </a:br>
            <a:r>
              <a:rPr lang="hr-BA" dirty="0" smtClean="0"/>
              <a:t>Docking study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9504" y="1828984"/>
            <a:ext cx="385779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The ligand docking studies were carried out using Glide docking </a:t>
            </a:r>
            <a:r>
              <a:rPr lang="en-US" sz="1600" dirty="0" smtClean="0"/>
              <a:t>protocol </a:t>
            </a:r>
            <a:r>
              <a:rPr lang="en-US" sz="1600" dirty="0"/>
              <a:t>within </a:t>
            </a:r>
            <a:r>
              <a:rPr lang="en-US" sz="1600" dirty="0" err="1"/>
              <a:t>Schroedinger</a:t>
            </a:r>
            <a:r>
              <a:rPr lang="en-US" sz="1600" dirty="0"/>
              <a:t> software </a:t>
            </a:r>
            <a:r>
              <a:rPr lang="en-US" sz="1600" dirty="0" smtClean="0"/>
              <a:t>suite </a:t>
            </a:r>
            <a:r>
              <a:rPr lang="en-US" sz="1600" dirty="0"/>
              <a:t>with and without extra precision (SP, XP</a:t>
            </a:r>
            <a:r>
              <a:rPr lang="en-US" sz="1600" dirty="0" smtClean="0"/>
              <a:t>)</a:t>
            </a:r>
            <a:endParaRPr lang="hr-HR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Docking was performed using metal-ligand constrains and octahedral </a:t>
            </a:r>
            <a:r>
              <a:rPr lang="en-US" sz="1600" dirty="0" smtClean="0"/>
              <a:t>coordination</a:t>
            </a:r>
            <a:endParaRPr lang="hr-HR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600" dirty="0" smtClean="0"/>
              <a:t>Both monodentate and bi-dentate coordinations were explored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Binding poses were refined and binding energies estimated using </a:t>
            </a:r>
            <a:r>
              <a:rPr lang="en-US" sz="1600" dirty="0" smtClean="0"/>
              <a:t>MM-GBSA </a:t>
            </a:r>
            <a:r>
              <a:rPr lang="en-US" sz="1600" dirty="0"/>
              <a:t>protocol and </a:t>
            </a:r>
            <a:r>
              <a:rPr lang="en-US" sz="1600" dirty="0" smtClean="0"/>
              <a:t>OPLS</a:t>
            </a:r>
            <a:r>
              <a:rPr lang="hr-HR" sz="1600" dirty="0" smtClean="0"/>
              <a:t>5</a:t>
            </a:r>
            <a:r>
              <a:rPr lang="en-US" sz="1600" dirty="0" smtClean="0"/>
              <a:t> </a:t>
            </a:r>
            <a:r>
              <a:rPr lang="en-US" sz="1600" dirty="0"/>
              <a:t>force-field with flexible residues distance being 6 </a:t>
            </a:r>
            <a:r>
              <a:rPr lang="en-US" sz="1600" dirty="0" smtClean="0"/>
              <a:t>Å</a:t>
            </a:r>
            <a:endParaRPr lang="hr-H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152404" y="836712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6" name="Rectangle 25"/>
          <p:cNvSpPr/>
          <p:nvPr/>
        </p:nvSpPr>
        <p:spPr>
          <a:xfrm>
            <a:off x="4736976" y="1052736"/>
            <a:ext cx="3720668" cy="569578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520" y="1182830"/>
            <a:ext cx="2877084" cy="303768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292" y="4048541"/>
            <a:ext cx="2380353" cy="269997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736976" y="6403771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/>
              <a:t>d(Ni-N)=2.9 Å</a:t>
            </a:r>
            <a:endParaRPr lang="hr-HR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7833320" y="1616373"/>
            <a:ext cx="5068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700" b="1" dirty="0" smtClean="0"/>
              <a:t>Lys208</a:t>
            </a:r>
            <a:endParaRPr lang="hr-HR" sz="7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457056" y="2095708"/>
            <a:ext cx="5004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700" b="1" dirty="0" smtClean="0"/>
              <a:t>His190</a:t>
            </a:r>
            <a:endParaRPr lang="hr-HR" sz="7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096852" y="1203867"/>
            <a:ext cx="5004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700" b="1" dirty="0" smtClean="0"/>
              <a:t>His278</a:t>
            </a:r>
            <a:endParaRPr lang="hr-HR" sz="7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313040" y="1447557"/>
            <a:ext cx="51007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700" b="1" dirty="0" smtClean="0"/>
              <a:t>Glu192</a:t>
            </a:r>
            <a:endParaRPr lang="hr-HR" sz="700" b="1" dirty="0"/>
          </a:p>
        </p:txBody>
      </p:sp>
      <p:sp>
        <p:nvSpPr>
          <p:cNvPr id="37" name="Rectangle 36"/>
          <p:cNvSpPr/>
          <p:nvPr/>
        </p:nvSpPr>
        <p:spPr>
          <a:xfrm>
            <a:off x="7473280" y="3284984"/>
            <a:ext cx="86409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660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0" y="0"/>
            <a:ext cx="9747820" cy="1143000"/>
          </a:xfrm>
        </p:spPr>
        <p:txBody>
          <a:bodyPr>
            <a:normAutofit fontScale="90000"/>
          </a:bodyPr>
          <a:lstStyle/>
          <a:p>
            <a:r>
              <a:rPr lang="hr-BA" dirty="0"/>
              <a:t>SBDD approach to </a:t>
            </a:r>
            <a:r>
              <a:rPr lang="hr-BA" dirty="0" smtClean="0"/>
              <a:t>design </a:t>
            </a:r>
            <a:r>
              <a:rPr lang="en-GB" dirty="0"/>
              <a:t>JMJD2C inhibitors</a:t>
            </a:r>
            <a:r>
              <a:rPr lang="hr-BA" dirty="0"/>
              <a:t> </a:t>
            </a:r>
            <a:r>
              <a:rPr lang="hr-BA" dirty="0" smtClean="0"/>
              <a:t/>
            </a:r>
            <a:br>
              <a:rPr lang="hr-BA" dirty="0" smtClean="0"/>
            </a:br>
            <a:r>
              <a:rPr lang="hr-BA" dirty="0" smtClean="0"/>
              <a:t>QM/MM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172" y="1196752"/>
            <a:ext cx="400273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r-HR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Quantum Mechanics/ Molecular Mechanics (QM/MM) calculations were done with </a:t>
            </a:r>
            <a:r>
              <a:rPr lang="en-US" sz="1600" dirty="0" err="1"/>
              <a:t>QSite</a:t>
            </a:r>
            <a:r>
              <a:rPr lang="en-US" sz="1600" dirty="0"/>
              <a:t> within the </a:t>
            </a:r>
            <a:r>
              <a:rPr lang="en-US" sz="1600" dirty="0" err="1"/>
              <a:t>Schroedinger</a:t>
            </a:r>
            <a:r>
              <a:rPr lang="en-US" sz="1600" dirty="0"/>
              <a:t> software</a:t>
            </a:r>
            <a:endParaRPr lang="hr-H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QM </a:t>
            </a:r>
            <a:r>
              <a:rPr lang="en-US" sz="1600" dirty="0"/>
              <a:t>part was composed from the metal ion first coordination sphere including crystal water molecules, His278, </a:t>
            </a:r>
            <a:r>
              <a:rPr lang="en-US" sz="1600" dirty="0" err="1"/>
              <a:t>triade</a:t>
            </a:r>
            <a:r>
              <a:rPr lang="en-US" sz="1600" dirty="0"/>
              <a:t> His190, Thr191, Glu192 and the ligand </a:t>
            </a:r>
            <a:r>
              <a:rPr lang="en-US" sz="1600" dirty="0" smtClean="0"/>
              <a:t>molecule</a:t>
            </a:r>
            <a:endParaRPr lang="hr-HR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QM part of the metal complex was treated with B3LYP functional and 6-31+(2d,p) basis </a:t>
            </a:r>
            <a:r>
              <a:rPr lang="en-US" sz="1600" dirty="0" smtClean="0"/>
              <a:t>set </a:t>
            </a:r>
            <a:r>
              <a:rPr lang="en-US" sz="1600" dirty="0"/>
              <a:t>for H,C,O and N atoms and lav3p++(2d,p) basis set for metal ions</a:t>
            </a:r>
            <a:endParaRPr lang="hr-HR" sz="1600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152404" y="836712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r="55651" b="56125"/>
          <a:stretch/>
        </p:blipFill>
        <p:spPr>
          <a:xfrm>
            <a:off x="4333891" y="2295354"/>
            <a:ext cx="2516557" cy="17301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6976" y="4191750"/>
            <a:ext cx="2026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/>
              <a:t>QM coordination sphere</a:t>
            </a:r>
            <a:endParaRPr lang="hr-HR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344488" y="5600379"/>
            <a:ext cx="7515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6-31+(2d,p) </a:t>
            </a:r>
            <a:r>
              <a:rPr lang="hr-HR" sz="1400" dirty="0" smtClean="0"/>
              <a:t>- </a:t>
            </a:r>
            <a:r>
              <a:rPr lang="en-US" sz="1400" dirty="0" err="1" smtClean="0"/>
              <a:t>Pople</a:t>
            </a:r>
            <a:r>
              <a:rPr lang="en-US" sz="1400" dirty="0" smtClean="0"/>
              <a:t> </a:t>
            </a:r>
            <a:r>
              <a:rPr lang="en-US" sz="1400" dirty="0"/>
              <a:t>style </a:t>
            </a:r>
            <a:r>
              <a:rPr lang="hr-HR" sz="1400" dirty="0" smtClean="0"/>
              <a:t>valence double zeta </a:t>
            </a:r>
            <a:r>
              <a:rPr lang="en-US" sz="1400" dirty="0" smtClean="0"/>
              <a:t>basis set</a:t>
            </a:r>
            <a:r>
              <a:rPr lang="hr-HR" sz="1400" dirty="0" smtClean="0"/>
              <a:t> with diffes functions on heavy atoms</a:t>
            </a:r>
          </a:p>
          <a:p>
            <a:r>
              <a:rPr lang="en-US" sz="1400" dirty="0"/>
              <a:t>lav3p++(2d,p</a:t>
            </a:r>
            <a:r>
              <a:rPr lang="en-US" sz="1400" dirty="0" smtClean="0"/>
              <a:t>)</a:t>
            </a:r>
            <a:r>
              <a:rPr lang="hr-HR" sz="1400" dirty="0" smtClean="0"/>
              <a:t> - </a:t>
            </a:r>
            <a:r>
              <a:rPr lang="en-US" sz="1400" dirty="0"/>
              <a:t>Los Alamos Effective Core </a:t>
            </a:r>
            <a:r>
              <a:rPr lang="en-US" sz="1400" dirty="0" smtClean="0"/>
              <a:t>Potentials</a:t>
            </a:r>
            <a:r>
              <a:rPr lang="hr-HR" sz="1400" dirty="0" smtClean="0"/>
              <a:t>, valence </a:t>
            </a:r>
            <a:r>
              <a:rPr lang="hr-HR" sz="1400" dirty="0"/>
              <a:t>t</a:t>
            </a:r>
            <a:r>
              <a:rPr lang="en-US" sz="1400" dirty="0" err="1" smtClean="0"/>
              <a:t>riple</a:t>
            </a:r>
            <a:r>
              <a:rPr lang="en-US" sz="1400" dirty="0" smtClean="0"/>
              <a:t> </a:t>
            </a:r>
            <a:r>
              <a:rPr lang="hr-HR" sz="1400" dirty="0" smtClean="0"/>
              <a:t>z</a:t>
            </a:r>
            <a:r>
              <a:rPr lang="en-US" sz="1400" dirty="0" smtClean="0"/>
              <a:t>eta</a:t>
            </a:r>
            <a:endParaRPr lang="hr-HR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112" y="1971195"/>
            <a:ext cx="2529463" cy="23784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232920" y="1763516"/>
            <a:ext cx="2664296" cy="3105644"/>
          </a:xfrm>
          <a:prstGeom prst="rect">
            <a:avLst/>
          </a:prstGeom>
          <a:noFill/>
          <a:ln>
            <a:solidFill>
              <a:srgbClr val="006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ectangle 16"/>
          <p:cNvSpPr/>
          <p:nvPr/>
        </p:nvSpPr>
        <p:spPr>
          <a:xfrm>
            <a:off x="6897216" y="1763516"/>
            <a:ext cx="2952328" cy="3105644"/>
          </a:xfrm>
          <a:prstGeom prst="rect">
            <a:avLst/>
          </a:prstGeom>
          <a:noFill/>
          <a:ln>
            <a:solidFill>
              <a:srgbClr val="006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373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480" y="1289238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Field-based </a:t>
            </a:r>
            <a:r>
              <a:rPr lang="en-US" sz="1400" dirty="0" err="1"/>
              <a:t>pharmacophoric</a:t>
            </a:r>
            <a:r>
              <a:rPr lang="en-US" sz="1400" dirty="0"/>
              <a:t> </a:t>
            </a:r>
            <a:r>
              <a:rPr lang="en-US" sz="1400" dirty="0" smtClean="0"/>
              <a:t>features</a:t>
            </a:r>
            <a:endParaRPr lang="hr-HR" sz="1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8464" y="210701"/>
            <a:ext cx="972108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60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/>
              <a:t>LBDD approach to design </a:t>
            </a:r>
            <a:r>
              <a:rPr lang="en-GB" dirty="0" smtClean="0"/>
              <a:t>JMJD2C </a:t>
            </a:r>
            <a:r>
              <a:rPr lang="en-GB" dirty="0"/>
              <a:t>inhibitors</a:t>
            </a: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1761509"/>
            <a:ext cx="2315592" cy="2180232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60648" y="1761509"/>
            <a:ext cx="943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/>
              <a:t>Toxoflavine</a:t>
            </a:r>
            <a:endParaRPr lang="hr-HR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48" y="4073723"/>
            <a:ext cx="2472846" cy="1723743"/>
          </a:xfrm>
          <a:prstGeom prst="rect">
            <a:avLst/>
          </a:prstGeom>
          <a:ln w="19050">
            <a:solidFill>
              <a:srgbClr val="0060A9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36875" y="4073723"/>
            <a:ext cx="967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/>
              <a:t>5FJH ligand</a:t>
            </a:r>
            <a:endParaRPr lang="hr-HR" sz="1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368824" y="1443126"/>
            <a:ext cx="6338511" cy="5043377"/>
            <a:chOff x="3368824" y="1443126"/>
            <a:chExt cx="6338511" cy="504337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88904" y="1443126"/>
              <a:ext cx="5618431" cy="5043377"/>
            </a:xfrm>
            <a:prstGeom prst="rect">
              <a:avLst/>
            </a:prstGeom>
          </p:spPr>
        </p:pic>
        <p:sp>
          <p:nvSpPr>
            <p:cNvPr id="14" name="Right Arrow 13"/>
            <p:cNvSpPr/>
            <p:nvPr/>
          </p:nvSpPr>
          <p:spPr>
            <a:xfrm>
              <a:off x="3368824" y="3789040"/>
              <a:ext cx="432048" cy="72008"/>
            </a:xfrm>
            <a:prstGeom prst="rightArrow">
              <a:avLst/>
            </a:prstGeom>
            <a:noFill/>
            <a:ln>
              <a:solidFill>
                <a:srgbClr val="0060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390765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CAC4CF"/>
              </a:clrFrom>
              <a:clrTo>
                <a:srgbClr val="CAC4C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0078" y="3356991"/>
            <a:ext cx="2923914" cy="3469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Rational design, synthesis and biological profiling of JMJD2C inhibitors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104257"/>
            <a:ext cx="8915400" cy="3340967"/>
          </a:xfrm>
        </p:spPr>
        <p:txBody>
          <a:bodyPr/>
          <a:lstStyle/>
          <a:p>
            <a:r>
              <a:rPr lang="hr-HR" dirty="0" smtClean="0"/>
              <a:t>Introduction</a:t>
            </a:r>
            <a:r>
              <a:rPr lang="en-US" dirty="0" smtClean="0"/>
              <a:t> </a:t>
            </a:r>
            <a:r>
              <a:rPr lang="hr-HR" dirty="0" smtClean="0"/>
              <a:t>to epigentics and JMJD2C enzyme</a:t>
            </a:r>
          </a:p>
          <a:p>
            <a:endParaRPr lang="hr-BA" dirty="0" smtClean="0"/>
          </a:p>
          <a:p>
            <a:r>
              <a:rPr lang="hr-HR" dirty="0" smtClean="0"/>
              <a:t>Computer aided </a:t>
            </a:r>
            <a:r>
              <a:rPr lang="en-US" dirty="0" smtClean="0"/>
              <a:t>design </a:t>
            </a:r>
            <a:r>
              <a:rPr lang="hr-BA" dirty="0" smtClean="0"/>
              <a:t>and synthesis </a:t>
            </a:r>
            <a:r>
              <a:rPr lang="en-US" dirty="0" smtClean="0"/>
              <a:t>of inhibitors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Inhibition activity and ADME profiling </a:t>
            </a:r>
            <a:r>
              <a:rPr lang="en-US" dirty="0" smtClean="0"/>
              <a:t>results</a:t>
            </a:r>
            <a:endParaRPr lang="hr-HR" dirty="0" smtClean="0"/>
          </a:p>
          <a:p>
            <a:endParaRPr lang="hr-HR" dirty="0" smtClean="0"/>
          </a:p>
          <a:p>
            <a:r>
              <a:rPr lang="hr-BA" dirty="0" smtClean="0"/>
              <a:t>Co</a:t>
            </a:r>
            <a:r>
              <a:rPr lang="en-US" dirty="0" smtClean="0"/>
              <a:t>n</a:t>
            </a:r>
            <a:r>
              <a:rPr lang="hr-BA" dirty="0" smtClean="0"/>
              <a:t>clusions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456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From design to profiling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50"/>
                </a:solidFill>
              </a:rPr>
              <a:t>Design of focused toxoflavine library</a:t>
            </a:r>
          </a:p>
          <a:p>
            <a:pPr lvl="1"/>
            <a:r>
              <a:rPr lang="hr-HR" dirty="0" smtClean="0"/>
              <a:t>Ligand-receptor interactions</a:t>
            </a:r>
          </a:p>
          <a:p>
            <a:pPr lvl="1"/>
            <a:r>
              <a:rPr lang="hr-HR" i="1" dirty="0" smtClean="0">
                <a:solidFill>
                  <a:srgbClr val="00B050"/>
                </a:solidFill>
              </a:rPr>
              <a:t>In silico </a:t>
            </a:r>
            <a:r>
              <a:rPr lang="hr-HR" dirty="0" smtClean="0">
                <a:solidFill>
                  <a:srgbClr val="00B050"/>
                </a:solidFill>
              </a:rPr>
              <a:t>ADME profiling</a:t>
            </a:r>
          </a:p>
          <a:p>
            <a:r>
              <a:rPr lang="hr-HR" dirty="0" smtClean="0"/>
              <a:t>Synthesis of focused library</a:t>
            </a:r>
          </a:p>
          <a:p>
            <a:r>
              <a:rPr lang="hr-HR" dirty="0" smtClean="0"/>
              <a:t>Biological profiling – binding studies</a:t>
            </a:r>
          </a:p>
          <a:p>
            <a:r>
              <a:rPr lang="hr-HR" i="1" dirty="0" smtClean="0"/>
              <a:t>In vitro </a:t>
            </a:r>
            <a:r>
              <a:rPr lang="hr-HR" dirty="0" smtClean="0"/>
              <a:t>ADME profiling</a:t>
            </a:r>
          </a:p>
          <a:p>
            <a:r>
              <a:rPr lang="hr-HR" dirty="0" smtClean="0"/>
              <a:t>Biological profiling – cell-based assays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6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87"/>
          <a:stretch/>
        </p:blipFill>
        <p:spPr>
          <a:xfrm>
            <a:off x="1935189" y="1224394"/>
            <a:ext cx="6294276" cy="5202247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00472" y="137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ADME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properties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8940" y="5534363"/>
            <a:ext cx="17351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700" dirty="0" smtClean="0"/>
              <a:t>Which r</a:t>
            </a:r>
            <a:r>
              <a:rPr lang="en-US" sz="1700" dirty="0" err="1" smtClean="0"/>
              <a:t>oute</a:t>
            </a:r>
            <a:endParaRPr lang="hr-HR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How </a:t>
            </a:r>
            <a:r>
              <a:rPr lang="en-US" sz="1700" dirty="0" smtClean="0"/>
              <a:t>fast</a:t>
            </a:r>
            <a:endParaRPr lang="hr-HR" sz="1700" dirty="0"/>
          </a:p>
        </p:txBody>
      </p:sp>
      <p:sp>
        <p:nvSpPr>
          <p:cNvPr id="8" name="TextBox 7"/>
          <p:cNvSpPr txBox="1"/>
          <p:nvPr/>
        </p:nvSpPr>
        <p:spPr>
          <a:xfrm>
            <a:off x="8035645" y="3048140"/>
            <a:ext cx="181389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hr-HR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Where </a:t>
            </a:r>
            <a:r>
              <a:rPr lang="hr-HR" sz="1700" dirty="0" smtClean="0"/>
              <a:t>to</a:t>
            </a:r>
            <a:endParaRPr lang="hr-HR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How </a:t>
            </a:r>
            <a:r>
              <a:rPr lang="en-US" sz="1700" dirty="0" smtClean="0"/>
              <a:t>fast</a:t>
            </a:r>
            <a:endParaRPr lang="hr-HR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How </a:t>
            </a:r>
            <a:r>
              <a:rPr lang="en-US" sz="1700" dirty="0"/>
              <a:t>much</a:t>
            </a:r>
            <a:endParaRPr lang="hr-HR" sz="1700" dirty="0"/>
          </a:p>
          <a:p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7301850" y="1844824"/>
            <a:ext cx="149752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700" dirty="0" smtClean="0"/>
              <a:t>How much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700" dirty="0" smtClean="0"/>
              <a:t>How fast</a:t>
            </a:r>
            <a:endParaRPr lang="hr-HR" sz="1700" dirty="0"/>
          </a:p>
        </p:txBody>
      </p:sp>
      <p:sp>
        <p:nvSpPr>
          <p:cNvPr id="4" name="TextBox 3"/>
          <p:cNvSpPr txBox="1"/>
          <p:nvPr/>
        </p:nvSpPr>
        <p:spPr>
          <a:xfrm>
            <a:off x="587125" y="2132856"/>
            <a:ext cx="17957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How fast</a:t>
            </a:r>
            <a:endParaRPr lang="hr-HR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Mechanism</a:t>
            </a:r>
            <a:endParaRPr lang="hr-HR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Metabolites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8504" y="2322550"/>
            <a:ext cx="1800201" cy="1081861"/>
          </a:xfrm>
          <a:prstGeom prst="rect">
            <a:avLst/>
          </a:prstGeom>
          <a:noFill/>
          <a:ln>
            <a:solidFill>
              <a:srgbClr val="E8541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7178564" y="1627058"/>
            <a:ext cx="1800201" cy="1081861"/>
          </a:xfrm>
          <a:prstGeom prst="rect">
            <a:avLst/>
          </a:prstGeom>
          <a:noFill/>
          <a:ln>
            <a:solidFill>
              <a:srgbClr val="E8541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7941524" y="3215095"/>
            <a:ext cx="1800201" cy="1081861"/>
          </a:xfrm>
          <a:prstGeom prst="rect">
            <a:avLst/>
          </a:prstGeom>
          <a:noFill/>
          <a:ln>
            <a:solidFill>
              <a:srgbClr val="E8541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6217975" y="6642556"/>
            <a:ext cx="17235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https</a:t>
            </a:r>
            <a:r>
              <a:rPr lang="en-US" sz="800" b="1" dirty="0" smtClean="0"/>
              <a:t>://</a:t>
            </a:r>
            <a:r>
              <a:rPr lang="hr-HR" sz="800" b="1" dirty="0" smtClean="0"/>
              <a:t>www.medicosite.com</a:t>
            </a:r>
            <a:endParaRPr lang="hr-HR" sz="800" b="1" dirty="0"/>
          </a:p>
        </p:txBody>
      </p:sp>
      <p:sp>
        <p:nvSpPr>
          <p:cNvPr id="15" name="Rectangle 14"/>
          <p:cNvSpPr/>
          <p:nvPr/>
        </p:nvSpPr>
        <p:spPr>
          <a:xfrm>
            <a:off x="1136576" y="5301208"/>
            <a:ext cx="1800201" cy="1081861"/>
          </a:xfrm>
          <a:prstGeom prst="rect">
            <a:avLst/>
          </a:prstGeom>
          <a:noFill/>
          <a:ln>
            <a:solidFill>
              <a:srgbClr val="E8541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76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184" y="116632"/>
            <a:ext cx="9145016" cy="1470025"/>
          </a:xfrm>
        </p:spPr>
        <p:txBody>
          <a:bodyPr/>
          <a:lstStyle/>
          <a:p>
            <a:r>
              <a:rPr lang="hr-BA" i="1" dirty="0" smtClean="0"/>
              <a:t>In silico </a:t>
            </a:r>
            <a:r>
              <a:rPr lang="en-US" dirty="0" smtClean="0"/>
              <a:t>profiling of physic</a:t>
            </a:r>
            <a:r>
              <a:rPr lang="hr-HR" dirty="0" smtClean="0"/>
              <a:t>o</a:t>
            </a:r>
            <a:r>
              <a:rPr lang="en-US" dirty="0" smtClean="0"/>
              <a:t>-chemical properties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4" y="1916832"/>
            <a:ext cx="4772228" cy="36271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756" y="1764948"/>
            <a:ext cx="4587780" cy="440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743" y="-134088"/>
            <a:ext cx="9145016" cy="1470025"/>
          </a:xfrm>
        </p:spPr>
        <p:txBody>
          <a:bodyPr/>
          <a:lstStyle/>
          <a:p>
            <a:r>
              <a:rPr lang="hr-BA" i="1" dirty="0" smtClean="0"/>
              <a:t>In silico </a:t>
            </a:r>
            <a:r>
              <a:rPr lang="hr-BA" dirty="0" smtClean="0"/>
              <a:t>p</a:t>
            </a:r>
            <a:r>
              <a:rPr lang="en-US" dirty="0" err="1" smtClean="0"/>
              <a:t>rofiling</a:t>
            </a:r>
            <a:r>
              <a:rPr lang="en-US" dirty="0" smtClean="0"/>
              <a:t> of</a:t>
            </a:r>
            <a:r>
              <a:rPr lang="hr-BA" dirty="0" smtClean="0"/>
              <a:t> </a:t>
            </a:r>
            <a:r>
              <a:rPr lang="en-US" dirty="0" smtClean="0"/>
              <a:t>ADME</a:t>
            </a:r>
            <a:r>
              <a:rPr lang="hr-BA" dirty="0" smtClean="0"/>
              <a:t> </a:t>
            </a:r>
            <a:r>
              <a:rPr lang="en-US" dirty="0" smtClean="0"/>
              <a:t>properties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32" y="1871673"/>
            <a:ext cx="4684988" cy="435843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990829" y="2492896"/>
            <a:ext cx="4745890" cy="3586708"/>
            <a:chOff x="5046309" y="2492896"/>
            <a:chExt cx="4745890" cy="358670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29064" y="4365104"/>
              <a:ext cx="3924300" cy="17145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77324" y="2572309"/>
              <a:ext cx="4714875" cy="1428750"/>
            </a:xfrm>
            <a:prstGeom prst="rect">
              <a:avLst/>
            </a:prstGeom>
          </p:spPr>
        </p:pic>
        <p:sp>
          <p:nvSpPr>
            <p:cNvPr id="9" name="Flowchart: Process 8"/>
            <p:cNvSpPr/>
            <p:nvPr/>
          </p:nvSpPr>
          <p:spPr>
            <a:xfrm>
              <a:off x="5061012" y="2492896"/>
              <a:ext cx="45719" cy="1508163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Process 9"/>
            <p:cNvSpPr/>
            <p:nvPr/>
          </p:nvSpPr>
          <p:spPr>
            <a:xfrm>
              <a:off x="5046309" y="3789040"/>
              <a:ext cx="1616813" cy="72008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Process 10"/>
            <p:cNvSpPr/>
            <p:nvPr/>
          </p:nvSpPr>
          <p:spPr>
            <a:xfrm>
              <a:off x="5540880" y="4365104"/>
              <a:ext cx="4020632" cy="45719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5529064" y="4365104"/>
              <a:ext cx="72008" cy="1656184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5420916" y="5733256"/>
              <a:ext cx="828228" cy="242341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lowchart: Process 14"/>
          <p:cNvSpPr/>
          <p:nvPr/>
        </p:nvSpPr>
        <p:spPr>
          <a:xfrm>
            <a:off x="5025008" y="1319918"/>
            <a:ext cx="4824536" cy="5010251"/>
          </a:xfrm>
          <a:prstGeom prst="flowChartProcess">
            <a:avLst/>
          </a:prstGeom>
          <a:noFill/>
          <a:ln w="12700">
            <a:solidFill>
              <a:srgbClr val="006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590317" y="1335937"/>
            <a:ext cx="1646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60A9"/>
                </a:solidFill>
              </a:rPr>
              <a:t>CYP interactions</a:t>
            </a:r>
            <a:endParaRPr lang="en-US" sz="1600" dirty="0">
              <a:solidFill>
                <a:srgbClr val="0060A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3175" y="1335937"/>
            <a:ext cx="3814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60A9"/>
                </a:solidFill>
              </a:rPr>
              <a:t>Permeability </a:t>
            </a:r>
            <a:r>
              <a:rPr lang="hr-HR" sz="1600" dirty="0" smtClean="0">
                <a:solidFill>
                  <a:srgbClr val="0060A9"/>
                </a:solidFill>
              </a:rPr>
              <a:t>and</a:t>
            </a:r>
            <a:r>
              <a:rPr lang="en-US" sz="1600" dirty="0" smtClean="0">
                <a:solidFill>
                  <a:srgbClr val="0060A9"/>
                </a:solidFill>
              </a:rPr>
              <a:t> </a:t>
            </a:r>
            <a:r>
              <a:rPr lang="hr-HR" sz="1600" dirty="0">
                <a:solidFill>
                  <a:srgbClr val="0060A9"/>
                </a:solidFill>
              </a:rPr>
              <a:t>p</a:t>
            </a:r>
            <a:r>
              <a:rPr lang="en-US" sz="1600" dirty="0" err="1" smtClean="0">
                <a:solidFill>
                  <a:srgbClr val="0060A9"/>
                </a:solidFill>
              </a:rPr>
              <a:t>lasma</a:t>
            </a:r>
            <a:r>
              <a:rPr lang="en-US" sz="1600" dirty="0" smtClean="0">
                <a:solidFill>
                  <a:srgbClr val="0060A9"/>
                </a:solidFill>
              </a:rPr>
              <a:t> protein binding</a:t>
            </a:r>
            <a:endParaRPr lang="en-US" sz="1600" dirty="0">
              <a:solidFill>
                <a:srgbClr val="0060A9"/>
              </a:solidFill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45832" y="1319918"/>
            <a:ext cx="4808319" cy="5010251"/>
          </a:xfrm>
          <a:prstGeom prst="flowChartProcess">
            <a:avLst/>
          </a:prstGeom>
          <a:noFill/>
          <a:ln w="12700">
            <a:solidFill>
              <a:srgbClr val="006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8099611" y="2097612"/>
          <a:ext cx="1298273" cy="741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1" name="MDLDrawObject Class" r:id="rId7" imgW="2181364" imgH="1342996" progId="MDLDrawOLE.MDLDrawObject.1">
                  <p:embed/>
                </p:oleObj>
              </mc:Choice>
              <mc:Fallback>
                <p:oleObj name="MDLDrawObject Class" r:id="rId7" imgW="2181364" imgH="1342996" progId="MDLDrawOLE.MDLDrawObject.1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99611" y="2097612"/>
                        <a:ext cx="1298273" cy="741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751643"/>
              </p:ext>
            </p:extLst>
          </p:nvPr>
        </p:nvGraphicFramePr>
        <p:xfrm>
          <a:off x="3829586" y="4393099"/>
          <a:ext cx="833597" cy="476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2" name="MDLDrawObject Class" r:id="rId7" imgW="2181364" imgH="1342996" progId="MDLDrawOLE.MDLDrawObject.1">
                  <p:embed/>
                </p:oleObj>
              </mc:Choice>
              <mc:Fallback>
                <p:oleObj name="MDLDrawObject Class" r:id="rId7" imgW="2181364" imgH="1342996" progId="MDLDrawOLE.MDLDrawObject.1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>
                        <a:lum bright="40000" contrast="-20000"/>
                      </a:blip>
                      <a:stretch>
                        <a:fillRect/>
                      </a:stretch>
                    </p:blipFill>
                    <p:spPr>
                      <a:xfrm>
                        <a:off x="3829586" y="4393099"/>
                        <a:ext cx="833597" cy="476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4016896" y="4124711"/>
            <a:ext cx="72008" cy="2861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2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From design to profiling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Design of focused toxoflavine library</a:t>
            </a:r>
          </a:p>
          <a:p>
            <a:pPr lvl="1"/>
            <a:r>
              <a:rPr lang="hr-HR" dirty="0" smtClean="0"/>
              <a:t>Ligand-receptor interactions</a:t>
            </a:r>
          </a:p>
          <a:p>
            <a:pPr lvl="1"/>
            <a:r>
              <a:rPr lang="hr-HR" i="1" dirty="0" smtClean="0"/>
              <a:t>In silico </a:t>
            </a:r>
            <a:r>
              <a:rPr lang="hr-HR" dirty="0" smtClean="0"/>
              <a:t>ADME profiling</a:t>
            </a:r>
          </a:p>
          <a:p>
            <a:r>
              <a:rPr lang="hr-HR" dirty="0" smtClean="0">
                <a:solidFill>
                  <a:srgbClr val="00B050"/>
                </a:solidFill>
              </a:rPr>
              <a:t>Synthesis of focused library</a:t>
            </a:r>
          </a:p>
          <a:p>
            <a:r>
              <a:rPr lang="hr-HR" dirty="0" smtClean="0"/>
              <a:t>Biological profiling – binding studies</a:t>
            </a:r>
          </a:p>
          <a:p>
            <a:r>
              <a:rPr lang="hr-HR" i="1" dirty="0" smtClean="0"/>
              <a:t>In vitro </a:t>
            </a:r>
            <a:r>
              <a:rPr lang="hr-HR" dirty="0" smtClean="0"/>
              <a:t>ADME profiling</a:t>
            </a:r>
          </a:p>
          <a:p>
            <a:r>
              <a:rPr lang="hr-HR" dirty="0" smtClean="0"/>
              <a:t>Biological profiling – cell-based assays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6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2520" y="1503006"/>
            <a:ext cx="8568952" cy="4806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472522"/>
              </p:ext>
            </p:extLst>
          </p:nvPr>
        </p:nvGraphicFramePr>
        <p:xfrm>
          <a:off x="1352600" y="1572667"/>
          <a:ext cx="7256463" cy="459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365" name="MDLDrawObject Class" r:id="rId3" imgW="7772400" imgH="4915037" progId="MDLDrawOLE.MDLDrawObject.1">
                  <p:embed/>
                </p:oleObj>
              </mc:Choice>
              <mc:Fallback>
                <p:oleObj name="MDLDrawObject Class" r:id="rId3" imgW="7772400" imgH="4915037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2600" y="1572667"/>
                        <a:ext cx="7256463" cy="459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6609184" y="3140968"/>
            <a:ext cx="2008051" cy="136815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8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160912" y="4725144"/>
            <a:ext cx="2008051" cy="13681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48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6456" y="44624"/>
            <a:ext cx="9433048" cy="15121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60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/>
              <a:t>Inhibitor synthesis</a:t>
            </a:r>
          </a:p>
          <a:p>
            <a:endParaRPr lang="hr-BA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BA" sz="2200" dirty="0" smtClean="0"/>
              <a:t>General synthetic route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6958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From design to profiling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Design of focused toxoflavine library</a:t>
            </a:r>
          </a:p>
          <a:p>
            <a:pPr lvl="1"/>
            <a:r>
              <a:rPr lang="hr-HR" dirty="0" smtClean="0"/>
              <a:t>Ligand-receptor interactions</a:t>
            </a:r>
          </a:p>
          <a:p>
            <a:pPr lvl="1"/>
            <a:r>
              <a:rPr lang="hr-HR" i="1" dirty="0" smtClean="0"/>
              <a:t>In silico </a:t>
            </a:r>
            <a:r>
              <a:rPr lang="hr-HR" dirty="0" smtClean="0"/>
              <a:t>ADME profiling</a:t>
            </a:r>
          </a:p>
          <a:p>
            <a:r>
              <a:rPr lang="hr-HR" dirty="0" smtClean="0"/>
              <a:t>Synthesis of focused library</a:t>
            </a:r>
          </a:p>
          <a:p>
            <a:r>
              <a:rPr lang="hr-HR" dirty="0" smtClean="0">
                <a:solidFill>
                  <a:srgbClr val="00B050"/>
                </a:solidFill>
              </a:rPr>
              <a:t>Biological profiling – binding studies</a:t>
            </a:r>
          </a:p>
          <a:p>
            <a:r>
              <a:rPr lang="hr-HR" i="1" dirty="0" smtClean="0"/>
              <a:t>In vitro </a:t>
            </a:r>
            <a:r>
              <a:rPr lang="hr-HR" dirty="0" smtClean="0"/>
              <a:t>ADME profiling</a:t>
            </a:r>
          </a:p>
          <a:p>
            <a:r>
              <a:rPr lang="hr-HR" dirty="0" smtClean="0"/>
              <a:t>Biological profiling – cell-based assays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518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333" y="1412776"/>
            <a:ext cx="3708667" cy="2294738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12804" y="329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Biolog</a:t>
            </a:r>
            <a:r>
              <a:rPr lang="hr-HR" sz="4000" dirty="0" smtClean="0">
                <a:solidFill>
                  <a:schemeClr val="tx2">
                    <a:lumMod val="75000"/>
                  </a:schemeClr>
                </a:solidFill>
              </a:rPr>
              <a:t>ical activity profiling</a:t>
            </a:r>
            <a:endParaRPr lang="hr-HR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9"/>
          <p:cNvSpPr txBox="1">
            <a:spLocks/>
          </p:cNvSpPr>
          <p:nvPr/>
        </p:nvSpPr>
        <p:spPr>
          <a:xfrm>
            <a:off x="128464" y="1772816"/>
            <a:ext cx="9345488" cy="43661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To determine inhibitor activity: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400" dirty="0" smtClean="0"/>
              <a:t>Percentage of inhibition at 10</a:t>
            </a:r>
            <a:r>
              <a:rPr lang="el-GR" sz="2400" dirty="0" smtClean="0"/>
              <a:t>μ</a:t>
            </a:r>
            <a:r>
              <a:rPr lang="hr-HR" sz="2400" dirty="0" smtClean="0"/>
              <a:t>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400" dirty="0" smtClean="0"/>
              <a:t>Obtain IC</a:t>
            </a:r>
            <a:r>
              <a:rPr lang="hr-HR" sz="2400" baseline="-25000" dirty="0" smtClean="0"/>
              <a:t>50</a:t>
            </a:r>
            <a:r>
              <a:rPr lang="hr-HR" sz="2400" dirty="0" smtClean="0"/>
              <a:t> values for best compounds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hr-HR" sz="2400" dirty="0" smtClean="0"/>
          </a:p>
          <a:p>
            <a:r>
              <a:rPr lang="en-US" dirty="0" smtClean="0"/>
              <a:t>Biochemical assay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r-BA" sz="2400" dirty="0" smtClean="0"/>
              <a:t>Commercal JMJD2C </a:t>
            </a:r>
            <a:r>
              <a:rPr lang="hr-BA" sz="2400" dirty="0"/>
              <a:t>chemiluminescence </a:t>
            </a:r>
            <a:r>
              <a:rPr lang="hr-BA" sz="2400" dirty="0" smtClean="0"/>
              <a:t>immunoassay</a:t>
            </a: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Highly </a:t>
            </a:r>
            <a:r>
              <a:rPr lang="en-US" sz="2400" dirty="0"/>
              <a:t>specific antibody that recognizes </a:t>
            </a:r>
            <a:r>
              <a:rPr lang="en-US" sz="2400" dirty="0" err="1"/>
              <a:t>demethylated</a:t>
            </a:r>
            <a:r>
              <a:rPr lang="en-US" sz="2400" dirty="0"/>
              <a:t> </a:t>
            </a:r>
            <a:r>
              <a:rPr lang="en-US" sz="2400" dirty="0" smtClean="0"/>
              <a:t>substrate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Incubation: </a:t>
            </a:r>
            <a:r>
              <a:rPr lang="en-US" sz="2400" dirty="0"/>
              <a:t>37°C, </a:t>
            </a:r>
            <a:r>
              <a:rPr lang="hr-BA" sz="2400" dirty="0" smtClean="0"/>
              <a:t>6</a:t>
            </a:r>
            <a:r>
              <a:rPr lang="en-US" sz="2400" dirty="0" smtClean="0"/>
              <a:t>0 min</a:t>
            </a:r>
            <a:endParaRPr lang="hr-BA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hr-BA" sz="2400" dirty="0" smtClean="0"/>
              <a:t>HRP (</a:t>
            </a:r>
            <a:r>
              <a:rPr lang="hr-BA" sz="2400" dirty="0"/>
              <a:t>horseradish peroxidase) -</a:t>
            </a:r>
            <a:r>
              <a:rPr lang="en-US" sz="2400" dirty="0" smtClean="0"/>
              <a:t>labeled antibody</a:t>
            </a:r>
            <a:endParaRPr lang="hr-BA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STOP buffer and </a:t>
            </a:r>
            <a:r>
              <a:rPr lang="en-US" sz="2400" dirty="0" err="1" smtClean="0"/>
              <a:t>chemiluminescence</a:t>
            </a:r>
            <a:r>
              <a:rPr lang="en-US" sz="2400" dirty="0" smtClean="0"/>
              <a:t> readout</a:t>
            </a:r>
            <a:endParaRPr lang="en-US" sz="2400" dirty="0"/>
          </a:p>
          <a:p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34295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460997" y="4061818"/>
            <a:ext cx="1187747" cy="5193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Rectangle 37"/>
          <p:cNvSpPr/>
          <p:nvPr/>
        </p:nvSpPr>
        <p:spPr>
          <a:xfrm>
            <a:off x="3080792" y="2503248"/>
            <a:ext cx="1187747" cy="5193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4803622" y="980728"/>
            <a:ext cx="1187747" cy="51931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" y="182892"/>
            <a:ext cx="8420100" cy="952836"/>
          </a:xfrm>
        </p:spPr>
        <p:txBody>
          <a:bodyPr>
            <a:normAutofit fontScale="90000"/>
          </a:bodyPr>
          <a:lstStyle/>
          <a:p>
            <a:r>
              <a:rPr lang="hr-BA" dirty="0" smtClean="0"/>
              <a:t>Activity profiling</a:t>
            </a:r>
            <a:br>
              <a:rPr lang="hr-BA" dirty="0" smtClean="0"/>
            </a:br>
            <a:r>
              <a:rPr lang="en-US" sz="3100" dirty="0" smtClean="0"/>
              <a:t>Linear compounds</a:t>
            </a:r>
            <a:endParaRPr lang="hr-HR" sz="31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963853"/>
              </p:ext>
            </p:extLst>
          </p:nvPr>
        </p:nvGraphicFramePr>
        <p:xfrm>
          <a:off x="6514605" y="811269"/>
          <a:ext cx="1156496" cy="946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768" name="MDLDrawObject Class" r:id="rId3" imgW="1209797" imgH="990590" progId="MDLDrawOLE.MDLDrawObject.1">
                  <p:embed/>
                </p:oleObj>
              </mc:Choice>
              <mc:Fallback>
                <p:oleObj name="MDLDrawObject Class" r:id="rId3" imgW="1209797" imgH="990590" progId="MDLDrawOLE.MDLDrawObjec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4605" y="811269"/>
                        <a:ext cx="1156496" cy="946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104966"/>
              </p:ext>
            </p:extLst>
          </p:nvPr>
        </p:nvGraphicFramePr>
        <p:xfrm>
          <a:off x="2632075" y="3778250"/>
          <a:ext cx="6916738" cy="283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769" name="MDLDrawObject Class" r:id="rId5" imgW="8124866" imgH="3333722" progId="MDLDrawOLE.MDLDrawObject.1">
                  <p:embed/>
                </p:oleObj>
              </mc:Choice>
              <mc:Fallback>
                <p:oleObj name="MDLDrawObject Class" r:id="rId5" imgW="8124866" imgH="3333722" progId="MDLDrawOLE.MDLDrawObjec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3778250"/>
                        <a:ext cx="6916738" cy="283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194679"/>
              </p:ext>
            </p:extLst>
          </p:nvPr>
        </p:nvGraphicFramePr>
        <p:xfrm>
          <a:off x="4777964" y="2175749"/>
          <a:ext cx="4668837" cy="135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770" name="MDLDrawObject Class" r:id="rId7" imgW="5286334" imgH="1523959" progId="MDLDrawOLE.MDLDrawObject.1">
                  <p:embed/>
                </p:oleObj>
              </mc:Choice>
              <mc:Fallback>
                <p:oleObj name="MDLDrawObject Class" r:id="rId7" imgW="5286334" imgH="1523959" progId="MDLDrawOLE.MDLDrawObjec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7964" y="2175749"/>
                        <a:ext cx="4668837" cy="135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988733"/>
              </p:ext>
            </p:extLst>
          </p:nvPr>
        </p:nvGraphicFramePr>
        <p:xfrm>
          <a:off x="8277798" y="892036"/>
          <a:ext cx="1283714" cy="865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771" name="MDLDrawObject Class" r:id="rId9" imgW="1514597" imgH="1019105" progId="MDLDrawOLE.MDLDrawObject.1">
                  <p:embed/>
                </p:oleObj>
              </mc:Choice>
              <mc:Fallback>
                <p:oleObj name="MDLDrawObject Class" r:id="rId9" imgW="1514597" imgH="1019105" progId="MDLDrawOLE.MDLDrawObjec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7798" y="892036"/>
                        <a:ext cx="1283714" cy="8656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614860"/>
              </p:ext>
            </p:extLst>
          </p:nvPr>
        </p:nvGraphicFramePr>
        <p:xfrm>
          <a:off x="170571" y="2800159"/>
          <a:ext cx="1536700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772" name="MDLDrawObject Class" r:id="rId11" imgW="1552534" imgH="1238156" progId="MDLDrawOLE.MDLDrawObject.1">
                  <p:embed/>
                </p:oleObj>
              </mc:Choice>
              <mc:Fallback>
                <p:oleObj name="MDLDrawObject Class" r:id="rId11" imgW="1552534" imgH="1238156" progId="MDLDrawOLE.MDLDrawObjec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571" y="2800159"/>
                        <a:ext cx="1536700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27000" y="1720276"/>
            <a:ext cx="265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% of inhibition at 10 µM</a:t>
            </a:r>
            <a:endParaRPr lang="hr-HR" dirty="0"/>
          </a:p>
        </p:txBody>
      </p:sp>
      <p:sp>
        <p:nvSpPr>
          <p:cNvPr id="23" name="Oval 22"/>
          <p:cNvSpPr/>
          <p:nvPr/>
        </p:nvSpPr>
        <p:spPr>
          <a:xfrm>
            <a:off x="6555105" y="608704"/>
            <a:ext cx="1362216" cy="1279834"/>
          </a:xfrm>
          <a:prstGeom prst="ellipse">
            <a:avLst/>
          </a:prstGeom>
          <a:solidFill>
            <a:schemeClr val="accent4">
              <a:lumMod val="75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Oval 29"/>
          <p:cNvSpPr/>
          <p:nvPr/>
        </p:nvSpPr>
        <p:spPr>
          <a:xfrm>
            <a:off x="8311574" y="620688"/>
            <a:ext cx="1362216" cy="1267850"/>
          </a:xfrm>
          <a:prstGeom prst="ellipse">
            <a:avLst/>
          </a:prstGeom>
          <a:solidFill>
            <a:schemeClr val="accent4">
              <a:lumMod val="75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Oval 31"/>
          <p:cNvSpPr/>
          <p:nvPr/>
        </p:nvSpPr>
        <p:spPr>
          <a:xfrm>
            <a:off x="4846303" y="2100058"/>
            <a:ext cx="1372173" cy="1382268"/>
          </a:xfrm>
          <a:prstGeom prst="ellipse">
            <a:avLst/>
          </a:prstGeom>
          <a:solidFill>
            <a:schemeClr val="accent6">
              <a:alpha val="17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xtBox 2"/>
          <p:cNvSpPr txBox="1"/>
          <p:nvPr/>
        </p:nvSpPr>
        <p:spPr>
          <a:xfrm>
            <a:off x="4833880" y="1055717"/>
            <a:ext cx="11272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70-100%</a:t>
            </a:r>
            <a:endParaRPr lang="hr-HR" dirty="0"/>
          </a:p>
        </p:txBody>
      </p:sp>
      <p:sp>
        <p:nvSpPr>
          <p:cNvPr id="24" name="TextBox 23"/>
          <p:cNvSpPr txBox="1"/>
          <p:nvPr/>
        </p:nvSpPr>
        <p:spPr>
          <a:xfrm>
            <a:off x="3221046" y="2578237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40-70%</a:t>
            </a:r>
            <a:endParaRPr lang="hr-HR" dirty="0"/>
          </a:p>
        </p:txBody>
      </p:sp>
      <p:sp>
        <p:nvSpPr>
          <p:cNvPr id="37" name="TextBox 36"/>
          <p:cNvSpPr txBox="1"/>
          <p:nvPr/>
        </p:nvSpPr>
        <p:spPr>
          <a:xfrm>
            <a:off x="1627204" y="4136807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0-40%</a:t>
            </a:r>
            <a:endParaRPr lang="hr-HR" dirty="0"/>
          </a:p>
        </p:txBody>
      </p:sp>
      <p:sp>
        <p:nvSpPr>
          <p:cNvPr id="41" name="Oval 40"/>
          <p:cNvSpPr/>
          <p:nvPr/>
        </p:nvSpPr>
        <p:spPr>
          <a:xfrm>
            <a:off x="6597017" y="2125375"/>
            <a:ext cx="1372173" cy="1382268"/>
          </a:xfrm>
          <a:prstGeom prst="ellipse">
            <a:avLst/>
          </a:prstGeom>
          <a:solidFill>
            <a:schemeClr val="accent6">
              <a:alpha val="17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Oval 41"/>
          <p:cNvSpPr/>
          <p:nvPr/>
        </p:nvSpPr>
        <p:spPr>
          <a:xfrm>
            <a:off x="8306596" y="2107656"/>
            <a:ext cx="1372173" cy="1382268"/>
          </a:xfrm>
          <a:prstGeom prst="ellipse">
            <a:avLst/>
          </a:prstGeom>
          <a:solidFill>
            <a:schemeClr val="accent6">
              <a:alpha val="17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Oval 42"/>
          <p:cNvSpPr/>
          <p:nvPr/>
        </p:nvSpPr>
        <p:spPr>
          <a:xfrm>
            <a:off x="6474908" y="3668364"/>
            <a:ext cx="1454632" cy="1423988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Oval 43"/>
          <p:cNvSpPr/>
          <p:nvPr/>
        </p:nvSpPr>
        <p:spPr>
          <a:xfrm>
            <a:off x="2976918" y="3703304"/>
            <a:ext cx="1454632" cy="1423988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5" name="Oval 44"/>
          <p:cNvSpPr/>
          <p:nvPr/>
        </p:nvSpPr>
        <p:spPr>
          <a:xfrm>
            <a:off x="4725913" y="3680011"/>
            <a:ext cx="1454632" cy="1423988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6" name="Oval 45"/>
          <p:cNvSpPr/>
          <p:nvPr/>
        </p:nvSpPr>
        <p:spPr>
          <a:xfrm>
            <a:off x="8223903" y="3691658"/>
            <a:ext cx="1454632" cy="1423988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7" name="Oval 46"/>
          <p:cNvSpPr/>
          <p:nvPr/>
        </p:nvSpPr>
        <p:spPr>
          <a:xfrm>
            <a:off x="2999316" y="5343110"/>
            <a:ext cx="1454632" cy="1423988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8" name="Oval 47"/>
          <p:cNvSpPr/>
          <p:nvPr/>
        </p:nvSpPr>
        <p:spPr>
          <a:xfrm>
            <a:off x="4763844" y="5298549"/>
            <a:ext cx="1454632" cy="1423988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9" name="Oval 48"/>
          <p:cNvSpPr/>
          <p:nvPr/>
        </p:nvSpPr>
        <p:spPr>
          <a:xfrm>
            <a:off x="6514605" y="5301208"/>
            <a:ext cx="1454632" cy="1423988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0" name="Oval 49"/>
          <p:cNvSpPr/>
          <p:nvPr/>
        </p:nvSpPr>
        <p:spPr>
          <a:xfrm>
            <a:off x="8265367" y="5317380"/>
            <a:ext cx="1454632" cy="1423988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79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25970" y="4869160"/>
            <a:ext cx="4394982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97500"/>
              </p:ext>
            </p:extLst>
          </p:nvPr>
        </p:nvGraphicFramePr>
        <p:xfrm>
          <a:off x="4118868" y="1375003"/>
          <a:ext cx="546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806" name="MDLDrawObject Class" r:id="rId3" imgW="819069" imgH="685668" progId="MDLDrawOLE.MDLDrawObject.1">
                  <p:embed/>
                </p:oleObj>
              </mc:Choice>
              <mc:Fallback>
                <p:oleObj name="MDLDrawObject Class" r:id="rId3" imgW="819069" imgH="685668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8868" y="1375003"/>
                        <a:ext cx="5461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4986945" y="1747760"/>
          <a:ext cx="7207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807" name="MDLDrawObject Class" r:id="rId5" imgW="1285997" imgH="857409" progId="MDLDrawOLE.MDLDrawObject.1">
                  <p:embed/>
                </p:oleObj>
              </mc:Choice>
              <mc:Fallback>
                <p:oleObj name="MDLDrawObject Class" r:id="rId5" imgW="1285997" imgH="857409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6945" y="1747760"/>
                        <a:ext cx="720725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5952818" y="2280838"/>
          <a:ext cx="6604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808" name="MDLDrawObject Class" r:id="rId7" imgW="1076203" imgH="743023" progId="MDLDrawOLE.MDLDrawObject.1">
                  <p:embed/>
                </p:oleObj>
              </mc:Choice>
              <mc:Fallback>
                <p:oleObj name="MDLDrawObject Class" r:id="rId7" imgW="1076203" imgH="743023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52818" y="2280838"/>
                        <a:ext cx="660400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6689373" y="2807072"/>
          <a:ext cx="6223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809" name="MDLDrawObject Class" r:id="rId9" imgW="1076203" imgH="933559" progId="MDLDrawOLE.MDLDrawObject.1">
                  <p:embed/>
                </p:oleObj>
              </mc:Choice>
              <mc:Fallback>
                <p:oleObj name="MDLDrawObject Class" r:id="rId9" imgW="1076203" imgH="933559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89373" y="2807072"/>
                        <a:ext cx="62230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778392"/>
              </p:ext>
            </p:extLst>
          </p:nvPr>
        </p:nvGraphicFramePr>
        <p:xfrm>
          <a:off x="7386340" y="3572247"/>
          <a:ext cx="7350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810" name="MDLDrawObject Class" r:id="rId11" imgW="1285997" imgH="952353" progId="MDLDrawOLE.MDLDrawObject.1">
                  <p:embed/>
                </p:oleObj>
              </mc:Choice>
              <mc:Fallback>
                <p:oleObj name="MDLDrawObject Class" r:id="rId11" imgW="1285997" imgH="952353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386340" y="3572247"/>
                        <a:ext cx="735012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684924"/>
              </p:ext>
            </p:extLst>
          </p:nvPr>
        </p:nvGraphicFramePr>
        <p:xfrm>
          <a:off x="7977262" y="4332139"/>
          <a:ext cx="79216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811" name="MDLDrawObject Class" r:id="rId13" imgW="1343066" imgH="1152610" progId="MDLDrawOLE.MDLDrawObject.1">
                  <p:embed/>
                </p:oleObj>
              </mc:Choice>
              <mc:Fallback>
                <p:oleObj name="MDLDrawObject Class" r:id="rId13" imgW="1343066" imgH="1152610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977262" y="4332139"/>
                        <a:ext cx="792162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192301"/>
              </p:ext>
            </p:extLst>
          </p:nvPr>
        </p:nvGraphicFramePr>
        <p:xfrm>
          <a:off x="8554467" y="5278214"/>
          <a:ext cx="6334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812" name="MDLDrawObject Class" r:id="rId15" imgW="952662" imgH="790657" progId="MDLDrawOLE.MDLDrawObject.1">
                  <p:embed/>
                </p:oleObj>
              </mc:Choice>
              <mc:Fallback>
                <p:oleObj name="MDLDrawObject Class" r:id="rId15" imgW="952662" imgH="790657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554467" y="5278214"/>
                        <a:ext cx="633413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214095"/>
              </p:ext>
            </p:extLst>
          </p:nvPr>
        </p:nvGraphicFramePr>
        <p:xfrm>
          <a:off x="4357117" y="3120128"/>
          <a:ext cx="5238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813" name="MDLDrawObject Class" r:id="rId17" imgW="857331" imgH="676271" progId="MDLDrawOLE.MDLDrawObject.1">
                  <p:embed/>
                </p:oleObj>
              </mc:Choice>
              <mc:Fallback>
                <p:oleObj name="MDLDrawObject Class" r:id="rId17" imgW="857331" imgH="676271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357117" y="3120128"/>
                        <a:ext cx="52387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286178"/>
              </p:ext>
            </p:extLst>
          </p:nvPr>
        </p:nvGraphicFramePr>
        <p:xfrm>
          <a:off x="6100720" y="4233231"/>
          <a:ext cx="623888" cy="439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814" name="MDLDrawObject Class" r:id="rId19" imgW="1085931" imgH="733302" progId="MDLDrawOLE.MDLDrawObject.1">
                  <p:embed/>
                </p:oleObj>
              </mc:Choice>
              <mc:Fallback>
                <p:oleObj name="MDLDrawObject Class" r:id="rId19" imgW="1085931" imgH="733302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100720" y="4233231"/>
                        <a:ext cx="623888" cy="439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34876"/>
              </p:ext>
            </p:extLst>
          </p:nvPr>
        </p:nvGraphicFramePr>
        <p:xfrm>
          <a:off x="5232202" y="3572247"/>
          <a:ext cx="59372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815" name="MDLDrawObject Class" r:id="rId21" imgW="1028862" imgH="914441" progId="MDLDrawOLE.MDLDrawObject.1">
                  <p:embed/>
                </p:oleObj>
              </mc:Choice>
              <mc:Fallback>
                <p:oleObj name="MDLDrawObject Class" r:id="rId21" imgW="1028862" imgH="914441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232202" y="3572247"/>
                        <a:ext cx="593725" cy="528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706582"/>
              </p:ext>
            </p:extLst>
          </p:nvPr>
        </p:nvGraphicFramePr>
        <p:xfrm>
          <a:off x="6798022" y="5116607"/>
          <a:ext cx="6032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816" name="MDLDrawObject Class" r:id="rId23" imgW="1057397" imgH="743023" progId="MDLDrawOLE.MDLDrawObject.1">
                  <p:embed/>
                </p:oleObj>
              </mc:Choice>
              <mc:Fallback>
                <p:oleObj name="MDLDrawObject Class" r:id="rId23" imgW="1057397" imgH="743023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798022" y="5116607"/>
                        <a:ext cx="60325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406366"/>
              </p:ext>
            </p:extLst>
          </p:nvPr>
        </p:nvGraphicFramePr>
        <p:xfrm>
          <a:off x="504501" y="2765371"/>
          <a:ext cx="1712195" cy="13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817" name="MDLDrawObject Class" r:id="rId25" imgW="1552534" imgH="1219362" progId="MDLDrawOLE.MDLDrawObject.1">
                  <p:embed/>
                </p:oleObj>
              </mc:Choice>
              <mc:Fallback>
                <p:oleObj name="MDLDrawObject Class" r:id="rId25" imgW="1552534" imgH="1219362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04501" y="2765371"/>
                        <a:ext cx="1712195" cy="134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/>
          <p:cNvSpPr/>
          <p:nvPr/>
        </p:nvSpPr>
        <p:spPr>
          <a:xfrm>
            <a:off x="3944888" y="1148801"/>
            <a:ext cx="936104" cy="984055"/>
          </a:xfrm>
          <a:prstGeom prst="ellipse">
            <a:avLst/>
          </a:prstGeom>
          <a:solidFill>
            <a:schemeClr val="accent4">
              <a:lumMod val="75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Oval 23"/>
          <p:cNvSpPr/>
          <p:nvPr/>
        </p:nvSpPr>
        <p:spPr>
          <a:xfrm>
            <a:off x="4900811" y="1483828"/>
            <a:ext cx="936104" cy="984055"/>
          </a:xfrm>
          <a:prstGeom prst="ellipse">
            <a:avLst/>
          </a:prstGeom>
          <a:solidFill>
            <a:schemeClr val="accent4">
              <a:lumMod val="75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Oval 24"/>
          <p:cNvSpPr/>
          <p:nvPr/>
        </p:nvSpPr>
        <p:spPr>
          <a:xfrm>
            <a:off x="5791605" y="1957883"/>
            <a:ext cx="936104" cy="984055"/>
          </a:xfrm>
          <a:prstGeom prst="ellipse">
            <a:avLst/>
          </a:prstGeom>
          <a:solidFill>
            <a:schemeClr val="accent4">
              <a:lumMod val="75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Oval 25"/>
          <p:cNvSpPr/>
          <p:nvPr/>
        </p:nvSpPr>
        <p:spPr>
          <a:xfrm>
            <a:off x="6609184" y="2552655"/>
            <a:ext cx="936104" cy="984055"/>
          </a:xfrm>
          <a:prstGeom prst="ellipse">
            <a:avLst/>
          </a:prstGeom>
          <a:solidFill>
            <a:schemeClr val="accent4">
              <a:lumMod val="75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Oval 26"/>
          <p:cNvSpPr/>
          <p:nvPr/>
        </p:nvSpPr>
        <p:spPr>
          <a:xfrm>
            <a:off x="7329264" y="3285050"/>
            <a:ext cx="936104" cy="984055"/>
          </a:xfrm>
          <a:prstGeom prst="ellipse">
            <a:avLst/>
          </a:prstGeom>
          <a:solidFill>
            <a:schemeClr val="accent4">
              <a:lumMod val="75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Oval 27"/>
          <p:cNvSpPr/>
          <p:nvPr/>
        </p:nvSpPr>
        <p:spPr>
          <a:xfrm>
            <a:off x="7905328" y="4152182"/>
            <a:ext cx="936104" cy="984055"/>
          </a:xfrm>
          <a:prstGeom prst="ellipse">
            <a:avLst/>
          </a:prstGeom>
          <a:solidFill>
            <a:schemeClr val="accent4">
              <a:lumMod val="75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Oval 28"/>
          <p:cNvSpPr/>
          <p:nvPr/>
        </p:nvSpPr>
        <p:spPr>
          <a:xfrm>
            <a:off x="8429480" y="5049711"/>
            <a:ext cx="936104" cy="984055"/>
          </a:xfrm>
          <a:prstGeom prst="ellipse">
            <a:avLst/>
          </a:prstGeom>
          <a:solidFill>
            <a:schemeClr val="accent4">
              <a:lumMod val="75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Oval 29"/>
          <p:cNvSpPr/>
          <p:nvPr/>
        </p:nvSpPr>
        <p:spPr>
          <a:xfrm>
            <a:off x="4169295" y="2804985"/>
            <a:ext cx="936104" cy="984055"/>
          </a:xfrm>
          <a:prstGeom prst="ellipse">
            <a:avLst/>
          </a:prstGeom>
          <a:solidFill>
            <a:schemeClr val="accent4">
              <a:lumMod val="75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Oval 30"/>
          <p:cNvSpPr/>
          <p:nvPr/>
        </p:nvSpPr>
        <p:spPr>
          <a:xfrm>
            <a:off x="5097016" y="3309041"/>
            <a:ext cx="936104" cy="984055"/>
          </a:xfrm>
          <a:prstGeom prst="ellipse">
            <a:avLst/>
          </a:prstGeom>
          <a:solidFill>
            <a:schemeClr val="accent4">
              <a:lumMod val="75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Oval 31"/>
          <p:cNvSpPr/>
          <p:nvPr/>
        </p:nvSpPr>
        <p:spPr>
          <a:xfrm>
            <a:off x="5961112" y="3933056"/>
            <a:ext cx="936104" cy="984055"/>
          </a:xfrm>
          <a:prstGeom prst="ellipse">
            <a:avLst/>
          </a:prstGeom>
          <a:solidFill>
            <a:schemeClr val="accent4">
              <a:lumMod val="75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Oval 32"/>
          <p:cNvSpPr/>
          <p:nvPr/>
        </p:nvSpPr>
        <p:spPr>
          <a:xfrm>
            <a:off x="6609184" y="4804721"/>
            <a:ext cx="936104" cy="984055"/>
          </a:xfrm>
          <a:prstGeom prst="ellipse">
            <a:avLst/>
          </a:prstGeom>
          <a:solidFill>
            <a:schemeClr val="accent4">
              <a:lumMod val="75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TextBox 34"/>
          <p:cNvSpPr txBox="1"/>
          <p:nvPr/>
        </p:nvSpPr>
        <p:spPr>
          <a:xfrm>
            <a:off x="3871600" y="2261773"/>
            <a:ext cx="583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sz="1000" b="1" dirty="0" smtClean="0"/>
              <a:t>100%</a:t>
            </a:r>
            <a:endParaRPr lang="hr-HR" sz="1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61873" y="4896297"/>
            <a:ext cx="4259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dirty="0" smtClean="0"/>
              <a:t>All compounds show 100% inhibition</a:t>
            </a:r>
          </a:p>
          <a:p>
            <a:r>
              <a:rPr lang="hr-HR" dirty="0" smtClean="0"/>
              <a:t>    </a:t>
            </a:r>
            <a:r>
              <a:rPr lang="en-US" dirty="0" smtClean="0"/>
              <a:t>a</a:t>
            </a:r>
            <a:r>
              <a:rPr lang="hr-BA" dirty="0" smtClean="0"/>
              <a:t>t 10</a:t>
            </a:r>
            <a:r>
              <a:rPr lang="en-US" dirty="0" smtClean="0"/>
              <a:t> </a:t>
            </a:r>
            <a:r>
              <a:rPr lang="hr-BA" dirty="0" smtClean="0"/>
              <a:t>µM concetration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dirty="0" smtClean="0"/>
              <a:t>To determine IC</a:t>
            </a:r>
            <a:r>
              <a:rPr lang="hr-BA" baseline="-25000" dirty="0" smtClean="0"/>
              <a:t>50</a:t>
            </a:r>
            <a:r>
              <a:rPr lang="hr-BA" dirty="0" smtClean="0"/>
              <a:t> values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7000" y="1720276"/>
            <a:ext cx="265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% of inhibition at 10 µM</a:t>
            </a:r>
            <a:endParaRPr lang="hr-HR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127000" y="182892"/>
            <a:ext cx="8420100" cy="952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60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BA" dirty="0" smtClean="0"/>
              <a:t>Activity profiling</a:t>
            </a:r>
            <a:br>
              <a:rPr lang="hr-BA" dirty="0" smtClean="0"/>
            </a:br>
            <a:r>
              <a:rPr lang="hr-BA" sz="3100" dirty="0" smtClean="0"/>
              <a:t>Cyclic</a:t>
            </a:r>
            <a:r>
              <a:rPr lang="en-US" sz="3100" dirty="0" smtClean="0"/>
              <a:t> compounds</a:t>
            </a:r>
            <a:endParaRPr lang="hr-HR" sz="3100" dirty="0"/>
          </a:p>
        </p:txBody>
      </p:sp>
    </p:spTree>
    <p:extLst>
      <p:ext uri="{BB962C8B-B14F-4D97-AF65-F5344CB8AC3E}">
        <p14:creationId xmlns:p14="http://schemas.microsoft.com/office/powerpoint/2010/main" val="98066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641" y="549382"/>
            <a:ext cx="3398911" cy="3392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8816" y="202250"/>
            <a:ext cx="8915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60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BA" sz="4800" dirty="0" smtClean="0"/>
              <a:t>Epigenetics</a:t>
            </a:r>
            <a:endParaRPr lang="hr-HR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7504" y="1780838"/>
            <a:ext cx="7272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Packaging the 3 billion nucleotides of the human genome into the nucleus of a cell requires tremendous </a:t>
            </a:r>
            <a:r>
              <a:rPr lang="en-US" dirty="0" smtClean="0"/>
              <a:t>compaction</a:t>
            </a:r>
            <a:endParaRPr lang="hr-HR" dirty="0" smtClean="0"/>
          </a:p>
          <a:p>
            <a:pPr marL="285750" indent="-285750">
              <a:buFont typeface="Arial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DNA in our chromosomes is wrapped around spools of proteins called histones to form dense repeating protein/DNA </a:t>
            </a:r>
            <a:r>
              <a:rPr lang="en-US" dirty="0" smtClean="0"/>
              <a:t>polymers</a:t>
            </a:r>
            <a:endParaRPr lang="hr-HR" dirty="0" smtClean="0"/>
          </a:p>
          <a:p>
            <a:pPr marL="285750" indent="-285750">
              <a:buFont typeface="Arial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r-BA" dirty="0" smtClean="0"/>
              <a:t>C</a:t>
            </a:r>
            <a:r>
              <a:rPr lang="en-US" dirty="0" err="1" smtClean="0"/>
              <a:t>hromatin</a:t>
            </a:r>
            <a:r>
              <a:rPr lang="en-US" dirty="0" smtClean="0"/>
              <a:t> </a:t>
            </a:r>
            <a:r>
              <a:rPr lang="en-US" dirty="0"/>
              <a:t>templates form the basis of a newly appreciated and fundamentally important set of gene control mechanisms termed epigenetic </a:t>
            </a:r>
            <a:r>
              <a:rPr lang="en-US" dirty="0" smtClean="0"/>
              <a:t>regulation</a:t>
            </a:r>
            <a:endParaRPr lang="hr-HR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07504" y="4422011"/>
            <a:ext cx="9598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By conferring a wide range of specific chemical modifications to histones and DNA, epigenetic regulators modulate the structure, function, and accessibility of our genome, thereby </a:t>
            </a:r>
            <a:r>
              <a:rPr lang="en-US" dirty="0" smtClean="0"/>
              <a:t>exerting </a:t>
            </a:r>
            <a:r>
              <a:rPr lang="en-US" dirty="0"/>
              <a:t>a tremendous impact on gene </a:t>
            </a:r>
            <a:r>
              <a:rPr lang="en-US" dirty="0" smtClean="0"/>
              <a:t>expression</a:t>
            </a:r>
            <a:endParaRPr lang="hr-HR" dirty="0" smtClean="0"/>
          </a:p>
          <a:p>
            <a:pPr marL="285750" indent="-285750">
              <a:buFont typeface="Arial" pitchFamily="34" charset="0"/>
              <a:buChar char="•"/>
            </a:pPr>
            <a:endParaRPr lang="hr-HR" dirty="0"/>
          </a:p>
          <a:p>
            <a:pPr marL="285750" indent="-285750">
              <a:buFont typeface="Arial" pitchFamily="34" charset="0"/>
              <a:buChar char="•"/>
            </a:pPr>
            <a:r>
              <a:rPr lang="hr-BA" dirty="0" smtClean="0"/>
              <a:t>In</a:t>
            </a:r>
            <a:r>
              <a:rPr lang="en-US" dirty="0" smtClean="0"/>
              <a:t>creasing </a:t>
            </a:r>
            <a:r>
              <a:rPr lang="en-US" dirty="0"/>
              <a:t>number of these enzymes have been associated with a variety of disorders such as </a:t>
            </a:r>
            <a:r>
              <a:rPr lang="en-US" dirty="0" smtClean="0"/>
              <a:t>cancer</a:t>
            </a:r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17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From design to profiling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Design of focused toxoflavine library</a:t>
            </a:r>
          </a:p>
          <a:p>
            <a:pPr lvl="1"/>
            <a:r>
              <a:rPr lang="hr-HR" dirty="0" smtClean="0"/>
              <a:t>Ligand-receptor interactions</a:t>
            </a:r>
          </a:p>
          <a:p>
            <a:pPr lvl="1"/>
            <a:r>
              <a:rPr lang="hr-HR" i="1" dirty="0" smtClean="0"/>
              <a:t>In silico </a:t>
            </a:r>
            <a:r>
              <a:rPr lang="hr-HR" dirty="0" smtClean="0"/>
              <a:t>ADME profiling</a:t>
            </a:r>
          </a:p>
          <a:p>
            <a:r>
              <a:rPr lang="hr-HR" dirty="0" smtClean="0"/>
              <a:t>Synthesis of focused library</a:t>
            </a:r>
          </a:p>
          <a:p>
            <a:r>
              <a:rPr lang="hr-HR" dirty="0" smtClean="0"/>
              <a:t>Biological profiling – binding studies</a:t>
            </a:r>
          </a:p>
          <a:p>
            <a:r>
              <a:rPr lang="hr-HR" i="1" dirty="0" smtClean="0">
                <a:solidFill>
                  <a:srgbClr val="00B050"/>
                </a:solidFill>
              </a:rPr>
              <a:t>In vitro </a:t>
            </a:r>
            <a:r>
              <a:rPr lang="hr-HR" dirty="0" smtClean="0">
                <a:solidFill>
                  <a:srgbClr val="00B050"/>
                </a:solidFill>
              </a:rPr>
              <a:t>ADME profiling</a:t>
            </a:r>
          </a:p>
          <a:p>
            <a:r>
              <a:rPr lang="hr-HR" dirty="0" smtClean="0"/>
              <a:t>Biological profiling – cell-based assays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033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53051" y="4644209"/>
            <a:ext cx="4843965" cy="166511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27000" y="182892"/>
            <a:ext cx="8420100" cy="952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60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BA" sz="3900" dirty="0" smtClean="0"/>
              <a:t>In vitro ADME profiling</a:t>
            </a:r>
          </a:p>
          <a:p>
            <a:r>
              <a:rPr lang="hr-BA" sz="3000" dirty="0" smtClean="0"/>
              <a:t>Cyclic</a:t>
            </a:r>
            <a:r>
              <a:rPr lang="en-US" sz="3000" dirty="0" smtClean="0"/>
              <a:t> compounds</a:t>
            </a:r>
            <a:endParaRPr lang="hr-HR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299856" y="4687759"/>
            <a:ext cx="4777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dirty="0" smtClean="0"/>
              <a:t>All </a:t>
            </a:r>
            <a:r>
              <a:rPr lang="hr-BA" dirty="0" err="1" smtClean="0"/>
              <a:t>compounds</a:t>
            </a:r>
            <a:r>
              <a:rPr lang="hr-BA" dirty="0" smtClean="0"/>
              <a:t> </a:t>
            </a:r>
            <a:r>
              <a:rPr lang="en-US" dirty="0" smtClean="0"/>
              <a:t>are </a:t>
            </a:r>
            <a:r>
              <a:rPr lang="hr-BA" dirty="0" err="1" smtClean="0"/>
              <a:t>highly</a:t>
            </a:r>
            <a:r>
              <a:rPr lang="hr-BA" dirty="0" smtClean="0"/>
              <a:t> permeable and stable in mouse microsomes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dirty="0" smtClean="0"/>
              <a:t>µM IC</a:t>
            </a:r>
            <a:r>
              <a:rPr lang="hr-BA" baseline="-25000" dirty="0" smtClean="0"/>
              <a:t>50</a:t>
            </a:r>
            <a:r>
              <a:rPr lang="hr-BA" dirty="0" smtClean="0"/>
              <a:t> on HepG2 cell line – need to de-convolute JMJD2C activity from non-specific influence on cell viability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160947"/>
              </p:ext>
            </p:extLst>
          </p:nvPr>
        </p:nvGraphicFramePr>
        <p:xfrm>
          <a:off x="504501" y="2765371"/>
          <a:ext cx="1786732" cy="1404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94" name="MDLDrawObject Class" r:id="rId3" imgW="1552534" imgH="1219362" progId="MDLDrawOLE.MDLDrawObject.1">
                  <p:embed/>
                </p:oleObj>
              </mc:Choice>
              <mc:Fallback>
                <p:oleObj name="MDLDrawObject Class" r:id="rId3" imgW="1552534" imgH="1219362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4501" y="2765371"/>
                        <a:ext cx="1786732" cy="1404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778112"/>
              </p:ext>
            </p:extLst>
          </p:nvPr>
        </p:nvGraphicFramePr>
        <p:xfrm>
          <a:off x="4118868" y="1375003"/>
          <a:ext cx="546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95" name="MDLDrawObject Class" r:id="rId5" imgW="819069" imgH="685668" progId="MDLDrawOLE.MDLDrawObject.1">
                  <p:embed/>
                </p:oleObj>
              </mc:Choice>
              <mc:Fallback>
                <p:oleObj name="MDLDrawObject Class" r:id="rId5" imgW="819069" imgH="685668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8868" y="1375003"/>
                        <a:ext cx="5461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/>
          </p:nvPr>
        </p:nvGraphicFramePr>
        <p:xfrm>
          <a:off x="4986945" y="1747760"/>
          <a:ext cx="7207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96" name="MDLDrawObject Class" r:id="rId7" imgW="1285997" imgH="857409" progId="MDLDrawOLE.MDLDrawObject.1">
                  <p:embed/>
                </p:oleObj>
              </mc:Choice>
              <mc:Fallback>
                <p:oleObj name="MDLDrawObject Class" r:id="rId7" imgW="1285997" imgH="857409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6945" y="1747760"/>
                        <a:ext cx="720725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/>
          </p:nvPr>
        </p:nvGraphicFramePr>
        <p:xfrm>
          <a:off x="5952818" y="2280838"/>
          <a:ext cx="6604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97" name="MDLDrawObject Class" r:id="rId9" imgW="1076203" imgH="743023" progId="MDLDrawOLE.MDLDrawObject.1">
                  <p:embed/>
                </p:oleObj>
              </mc:Choice>
              <mc:Fallback>
                <p:oleObj name="MDLDrawObject Class" r:id="rId9" imgW="1076203" imgH="743023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52818" y="2280838"/>
                        <a:ext cx="660400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/>
          </p:nvPr>
        </p:nvGraphicFramePr>
        <p:xfrm>
          <a:off x="6689373" y="2807072"/>
          <a:ext cx="6223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98" name="MDLDrawObject Class" r:id="rId11" imgW="1076203" imgH="933559" progId="MDLDrawOLE.MDLDrawObject.1">
                  <p:embed/>
                </p:oleObj>
              </mc:Choice>
              <mc:Fallback>
                <p:oleObj name="MDLDrawObject Class" r:id="rId11" imgW="1076203" imgH="933559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89373" y="2807072"/>
                        <a:ext cx="62230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983511"/>
              </p:ext>
            </p:extLst>
          </p:nvPr>
        </p:nvGraphicFramePr>
        <p:xfrm>
          <a:off x="7386340" y="3572247"/>
          <a:ext cx="7350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99" name="MDLDrawObject Class" r:id="rId13" imgW="1285997" imgH="952353" progId="MDLDrawOLE.MDLDrawObject.1">
                  <p:embed/>
                </p:oleObj>
              </mc:Choice>
              <mc:Fallback>
                <p:oleObj name="MDLDrawObject Class" r:id="rId13" imgW="1285997" imgH="952353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386340" y="3572247"/>
                        <a:ext cx="735012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710266"/>
              </p:ext>
            </p:extLst>
          </p:nvPr>
        </p:nvGraphicFramePr>
        <p:xfrm>
          <a:off x="7977262" y="4332139"/>
          <a:ext cx="79216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00" name="MDLDrawObject Class" r:id="rId15" imgW="1343066" imgH="1152610" progId="MDLDrawOLE.MDLDrawObject.1">
                  <p:embed/>
                </p:oleObj>
              </mc:Choice>
              <mc:Fallback>
                <p:oleObj name="MDLDrawObject Class" r:id="rId15" imgW="1343066" imgH="1152610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977262" y="4332139"/>
                        <a:ext cx="792162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85119"/>
              </p:ext>
            </p:extLst>
          </p:nvPr>
        </p:nvGraphicFramePr>
        <p:xfrm>
          <a:off x="8554467" y="5278214"/>
          <a:ext cx="6334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01" name="MDLDrawObject Class" r:id="rId17" imgW="952662" imgH="790657" progId="MDLDrawOLE.MDLDrawObject.1">
                  <p:embed/>
                </p:oleObj>
              </mc:Choice>
              <mc:Fallback>
                <p:oleObj name="MDLDrawObject Class" r:id="rId17" imgW="952662" imgH="790657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554467" y="5278214"/>
                        <a:ext cx="633413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577155"/>
              </p:ext>
            </p:extLst>
          </p:nvPr>
        </p:nvGraphicFramePr>
        <p:xfrm>
          <a:off x="4357117" y="3120128"/>
          <a:ext cx="5238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02" name="MDLDrawObject Class" r:id="rId19" imgW="857331" imgH="676271" progId="MDLDrawOLE.MDLDrawObject.1">
                  <p:embed/>
                </p:oleObj>
              </mc:Choice>
              <mc:Fallback>
                <p:oleObj name="MDLDrawObject Class" r:id="rId19" imgW="857331" imgH="676271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357117" y="3120128"/>
                        <a:ext cx="52387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239864"/>
              </p:ext>
            </p:extLst>
          </p:nvPr>
        </p:nvGraphicFramePr>
        <p:xfrm>
          <a:off x="6100720" y="4233231"/>
          <a:ext cx="623888" cy="439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03" name="MDLDrawObject Class" r:id="rId21" imgW="1085931" imgH="733302" progId="MDLDrawOLE.MDLDrawObject.1">
                  <p:embed/>
                </p:oleObj>
              </mc:Choice>
              <mc:Fallback>
                <p:oleObj name="MDLDrawObject Class" r:id="rId21" imgW="1085931" imgH="733302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100720" y="4233231"/>
                        <a:ext cx="623888" cy="439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935387"/>
              </p:ext>
            </p:extLst>
          </p:nvPr>
        </p:nvGraphicFramePr>
        <p:xfrm>
          <a:off x="5232202" y="3572247"/>
          <a:ext cx="59372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04" name="MDLDrawObject Class" r:id="rId23" imgW="1028862" imgH="914441" progId="MDLDrawOLE.MDLDrawObject.1">
                  <p:embed/>
                </p:oleObj>
              </mc:Choice>
              <mc:Fallback>
                <p:oleObj name="MDLDrawObject Class" r:id="rId23" imgW="1028862" imgH="914441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232202" y="3572247"/>
                        <a:ext cx="593725" cy="528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444011"/>
              </p:ext>
            </p:extLst>
          </p:nvPr>
        </p:nvGraphicFramePr>
        <p:xfrm>
          <a:off x="6798022" y="5116607"/>
          <a:ext cx="6032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05" name="MDLDrawObject Class" r:id="rId25" imgW="1057397" imgH="743023" progId="MDLDrawOLE.MDLDrawObject.1">
                  <p:embed/>
                </p:oleObj>
              </mc:Choice>
              <mc:Fallback>
                <p:oleObj name="MDLDrawObject Class" r:id="rId25" imgW="1057397" imgH="743023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798022" y="5116607"/>
                        <a:ext cx="60325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Oval 69"/>
          <p:cNvSpPr/>
          <p:nvPr/>
        </p:nvSpPr>
        <p:spPr>
          <a:xfrm>
            <a:off x="3944888" y="1148801"/>
            <a:ext cx="936104" cy="984055"/>
          </a:xfrm>
          <a:prstGeom prst="ellipse">
            <a:avLst/>
          </a:prstGeom>
          <a:solidFill>
            <a:schemeClr val="accent4">
              <a:lumMod val="75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1" name="Oval 70"/>
          <p:cNvSpPr/>
          <p:nvPr/>
        </p:nvSpPr>
        <p:spPr>
          <a:xfrm>
            <a:off x="4900811" y="1483828"/>
            <a:ext cx="936104" cy="984055"/>
          </a:xfrm>
          <a:prstGeom prst="ellipse">
            <a:avLst/>
          </a:prstGeom>
          <a:solidFill>
            <a:schemeClr val="accent4">
              <a:lumMod val="75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2" name="Oval 71"/>
          <p:cNvSpPr/>
          <p:nvPr/>
        </p:nvSpPr>
        <p:spPr>
          <a:xfrm>
            <a:off x="5791605" y="1957883"/>
            <a:ext cx="936104" cy="984055"/>
          </a:xfrm>
          <a:prstGeom prst="ellipse">
            <a:avLst/>
          </a:prstGeom>
          <a:solidFill>
            <a:schemeClr val="accent4">
              <a:lumMod val="75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3" name="Oval 72"/>
          <p:cNvSpPr/>
          <p:nvPr/>
        </p:nvSpPr>
        <p:spPr>
          <a:xfrm>
            <a:off x="6609184" y="2552655"/>
            <a:ext cx="936104" cy="984055"/>
          </a:xfrm>
          <a:prstGeom prst="ellipse">
            <a:avLst/>
          </a:prstGeom>
          <a:solidFill>
            <a:schemeClr val="accent4">
              <a:lumMod val="75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4" name="Oval 73"/>
          <p:cNvSpPr/>
          <p:nvPr/>
        </p:nvSpPr>
        <p:spPr>
          <a:xfrm>
            <a:off x="7329264" y="3285050"/>
            <a:ext cx="936104" cy="984055"/>
          </a:xfrm>
          <a:prstGeom prst="ellipse">
            <a:avLst/>
          </a:prstGeom>
          <a:solidFill>
            <a:schemeClr val="accent4">
              <a:lumMod val="75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5" name="Oval 74"/>
          <p:cNvSpPr/>
          <p:nvPr/>
        </p:nvSpPr>
        <p:spPr>
          <a:xfrm>
            <a:off x="7905328" y="4152182"/>
            <a:ext cx="936104" cy="984055"/>
          </a:xfrm>
          <a:prstGeom prst="ellipse">
            <a:avLst/>
          </a:prstGeom>
          <a:solidFill>
            <a:schemeClr val="accent4">
              <a:lumMod val="75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6" name="Oval 75"/>
          <p:cNvSpPr/>
          <p:nvPr/>
        </p:nvSpPr>
        <p:spPr>
          <a:xfrm>
            <a:off x="8429480" y="5049711"/>
            <a:ext cx="936104" cy="984055"/>
          </a:xfrm>
          <a:prstGeom prst="ellipse">
            <a:avLst/>
          </a:prstGeom>
          <a:solidFill>
            <a:schemeClr val="accent4">
              <a:lumMod val="75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7" name="Oval 76"/>
          <p:cNvSpPr/>
          <p:nvPr/>
        </p:nvSpPr>
        <p:spPr>
          <a:xfrm>
            <a:off x="4169295" y="2804985"/>
            <a:ext cx="936104" cy="984055"/>
          </a:xfrm>
          <a:prstGeom prst="ellipse">
            <a:avLst/>
          </a:prstGeom>
          <a:solidFill>
            <a:schemeClr val="accent4">
              <a:lumMod val="75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8" name="Oval 77"/>
          <p:cNvSpPr/>
          <p:nvPr/>
        </p:nvSpPr>
        <p:spPr>
          <a:xfrm>
            <a:off x="5097016" y="3309041"/>
            <a:ext cx="936104" cy="984055"/>
          </a:xfrm>
          <a:prstGeom prst="ellipse">
            <a:avLst/>
          </a:prstGeom>
          <a:solidFill>
            <a:schemeClr val="accent4">
              <a:lumMod val="75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9" name="Oval 78"/>
          <p:cNvSpPr/>
          <p:nvPr/>
        </p:nvSpPr>
        <p:spPr>
          <a:xfrm>
            <a:off x="5961112" y="3933056"/>
            <a:ext cx="936104" cy="984055"/>
          </a:xfrm>
          <a:prstGeom prst="ellipse">
            <a:avLst/>
          </a:prstGeom>
          <a:solidFill>
            <a:schemeClr val="accent4">
              <a:lumMod val="75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0" name="Oval 79"/>
          <p:cNvSpPr/>
          <p:nvPr/>
        </p:nvSpPr>
        <p:spPr>
          <a:xfrm>
            <a:off x="6609184" y="4804721"/>
            <a:ext cx="936104" cy="984055"/>
          </a:xfrm>
          <a:prstGeom prst="ellipse">
            <a:avLst/>
          </a:prstGeom>
          <a:solidFill>
            <a:schemeClr val="accent4">
              <a:lumMod val="75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1" name="TextBox 80"/>
          <p:cNvSpPr txBox="1"/>
          <p:nvPr/>
        </p:nvSpPr>
        <p:spPr>
          <a:xfrm>
            <a:off x="3988153" y="2233285"/>
            <a:ext cx="5212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sz="1000" dirty="0" smtClean="0"/>
              <a:t>100%</a:t>
            </a:r>
            <a:endParaRPr lang="hr-HR" sz="1000" dirty="0"/>
          </a:p>
        </p:txBody>
      </p:sp>
    </p:spTree>
    <p:extLst>
      <p:ext uri="{BB962C8B-B14F-4D97-AF65-F5344CB8AC3E}">
        <p14:creationId xmlns:p14="http://schemas.microsoft.com/office/powerpoint/2010/main" val="38337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129" y="2755162"/>
            <a:ext cx="2514600" cy="2305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53" y="140662"/>
            <a:ext cx="8915400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Scaffold hopping exercize</a:t>
            </a:r>
            <a:endParaRPr lang="hr-HR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884277"/>
              </p:ext>
            </p:extLst>
          </p:nvPr>
        </p:nvGraphicFramePr>
        <p:xfrm>
          <a:off x="7385344" y="1518937"/>
          <a:ext cx="2053611" cy="1161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02" name="MDLDrawObject Class" r:id="rId4" imgW="1924131" imgH="1085858" progId="MDLDrawOLE.MDLDrawObject.1">
                  <p:embed/>
                </p:oleObj>
              </mc:Choice>
              <mc:Fallback>
                <p:oleObj name="MDLDrawObject Class" r:id="rId4" imgW="1924131" imgH="1085858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85344" y="1518937"/>
                        <a:ext cx="2053611" cy="1161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121423"/>
              </p:ext>
            </p:extLst>
          </p:nvPr>
        </p:nvGraphicFramePr>
        <p:xfrm>
          <a:off x="5058424" y="1459501"/>
          <a:ext cx="1986623" cy="1126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03" name="MDLDrawObject Class" r:id="rId6" imgW="1914403" imgH="1085858" progId="MDLDrawOLE.MDLDrawObject.1">
                  <p:embed/>
                </p:oleObj>
              </mc:Choice>
              <mc:Fallback>
                <p:oleObj name="MDLDrawObject Class" r:id="rId6" imgW="1914403" imgH="1085858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58424" y="1459501"/>
                        <a:ext cx="1986623" cy="1126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645820"/>
              </p:ext>
            </p:extLst>
          </p:nvPr>
        </p:nvGraphicFramePr>
        <p:xfrm>
          <a:off x="2790678" y="1518937"/>
          <a:ext cx="1868374" cy="1259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04" name="MDLDrawObject Class" r:id="rId8" imgW="1905000" imgH="1285790" progId="MDLDrawOLE.MDLDrawObject.1">
                  <p:embed/>
                </p:oleObj>
              </mc:Choice>
              <mc:Fallback>
                <p:oleObj name="MDLDrawObject Class" r:id="rId8" imgW="1905000" imgH="1285790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90678" y="1518937"/>
                        <a:ext cx="1868374" cy="1259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168743"/>
              </p:ext>
            </p:extLst>
          </p:nvPr>
        </p:nvGraphicFramePr>
        <p:xfrm>
          <a:off x="186236" y="1486410"/>
          <a:ext cx="2378249" cy="1561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05" name="MDLDrawObject Class" r:id="rId10" imgW="2838487" imgH="1867031" progId="MDLDrawOLE.MDLDrawObject.1">
                  <p:embed/>
                </p:oleObj>
              </mc:Choice>
              <mc:Fallback>
                <p:oleObj name="MDLDrawObject Class" r:id="rId10" imgW="2838487" imgH="1867031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6236" y="1486410"/>
                        <a:ext cx="2378249" cy="1561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920552" y="4944945"/>
            <a:ext cx="8067391" cy="12728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956352" y="5080367"/>
            <a:ext cx="7815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dirty="0" smtClean="0"/>
              <a:t>All </a:t>
            </a:r>
            <a:r>
              <a:rPr lang="hr-BA" dirty="0" err="1" smtClean="0"/>
              <a:t>compounds</a:t>
            </a:r>
            <a:r>
              <a:rPr lang="hr-BA" dirty="0" smtClean="0"/>
              <a:t> </a:t>
            </a:r>
            <a:r>
              <a:rPr lang="en-US" dirty="0" smtClean="0"/>
              <a:t>are </a:t>
            </a:r>
            <a:r>
              <a:rPr lang="hr-BA" dirty="0" err="1" smtClean="0"/>
              <a:t>highly</a:t>
            </a:r>
            <a:r>
              <a:rPr lang="hr-BA" dirty="0" smtClean="0"/>
              <a:t> permeable and stable in mouse microsomes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No influence on cell viability on HepG2 and A549 cell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But.. Loss of potency</a:t>
            </a:r>
            <a:endParaRPr lang="hr-BA" dirty="0" smtClean="0"/>
          </a:p>
        </p:txBody>
      </p:sp>
      <p:sp>
        <p:nvSpPr>
          <p:cNvPr id="3" name="Bent-Up Arrow 2"/>
          <p:cNvSpPr/>
          <p:nvPr/>
        </p:nvSpPr>
        <p:spPr>
          <a:xfrm rot="5400000">
            <a:off x="1873315" y="3218436"/>
            <a:ext cx="792088" cy="720080"/>
          </a:xfrm>
          <a:prstGeom prst="bentUpArrow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89003" y="2497611"/>
            <a:ext cx="2480866" cy="23208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5734" y="2694519"/>
            <a:ext cx="2400300" cy="20859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91614" y="1419084"/>
            <a:ext cx="6941906" cy="1261697"/>
          </a:xfrm>
          <a:prstGeom prst="rect">
            <a:avLst/>
          </a:prstGeom>
          <a:noFill/>
          <a:ln>
            <a:solidFill>
              <a:srgbClr val="006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Rectangle 17"/>
          <p:cNvSpPr/>
          <p:nvPr/>
        </p:nvSpPr>
        <p:spPr>
          <a:xfrm>
            <a:off x="2744885" y="2950004"/>
            <a:ext cx="6888635" cy="1802317"/>
          </a:xfrm>
          <a:prstGeom prst="rect">
            <a:avLst/>
          </a:prstGeom>
          <a:noFill/>
          <a:ln>
            <a:solidFill>
              <a:srgbClr val="006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236" y="2525049"/>
            <a:ext cx="1637231" cy="171946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6742" y="1490041"/>
            <a:ext cx="1716725" cy="2754474"/>
          </a:xfrm>
          <a:prstGeom prst="rect">
            <a:avLst/>
          </a:prstGeom>
          <a:noFill/>
          <a:ln>
            <a:solidFill>
              <a:srgbClr val="006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446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From design to profiling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Design of focused toxoflavine library</a:t>
            </a:r>
          </a:p>
          <a:p>
            <a:pPr lvl="1"/>
            <a:r>
              <a:rPr lang="hr-HR" dirty="0" smtClean="0"/>
              <a:t>Ligand-receptor interactions</a:t>
            </a:r>
          </a:p>
          <a:p>
            <a:pPr lvl="1"/>
            <a:r>
              <a:rPr lang="hr-HR" i="1" dirty="0" smtClean="0"/>
              <a:t>In silico </a:t>
            </a:r>
            <a:r>
              <a:rPr lang="hr-HR" dirty="0" smtClean="0"/>
              <a:t>ADME profiling</a:t>
            </a:r>
          </a:p>
          <a:p>
            <a:r>
              <a:rPr lang="hr-HR" dirty="0" smtClean="0"/>
              <a:t>Synthesis of focused library</a:t>
            </a:r>
          </a:p>
          <a:p>
            <a:r>
              <a:rPr lang="hr-HR" dirty="0" smtClean="0"/>
              <a:t>Biological profiling – binding studies</a:t>
            </a:r>
          </a:p>
          <a:p>
            <a:r>
              <a:rPr lang="hr-HR" i="1" dirty="0" smtClean="0"/>
              <a:t>In vitro </a:t>
            </a:r>
            <a:r>
              <a:rPr lang="hr-HR" dirty="0" smtClean="0"/>
              <a:t>ADME profiling</a:t>
            </a:r>
          </a:p>
          <a:p>
            <a:r>
              <a:rPr lang="hr-HR" dirty="0" smtClean="0">
                <a:solidFill>
                  <a:srgbClr val="00B050"/>
                </a:solidFill>
              </a:rPr>
              <a:t>Biological profiling – cell-based assays</a:t>
            </a:r>
          </a:p>
          <a:p>
            <a:pPr lvl="1"/>
            <a:r>
              <a:rPr lang="hr-HR" dirty="0">
                <a:solidFill>
                  <a:srgbClr val="00B050"/>
                </a:solidFill>
              </a:rPr>
              <a:t>HepG2 cell </a:t>
            </a:r>
            <a:r>
              <a:rPr lang="hr-HR" dirty="0" smtClean="0">
                <a:solidFill>
                  <a:srgbClr val="00B050"/>
                </a:solidFill>
              </a:rPr>
              <a:t>line – 24h</a:t>
            </a:r>
          </a:p>
          <a:p>
            <a:pPr lvl="1"/>
            <a:r>
              <a:rPr lang="hr-HR" dirty="0">
                <a:solidFill>
                  <a:srgbClr val="00B050"/>
                </a:solidFill>
              </a:rPr>
              <a:t>A549 cell </a:t>
            </a:r>
            <a:r>
              <a:rPr lang="hr-HR" dirty="0" smtClean="0">
                <a:solidFill>
                  <a:srgbClr val="00B050"/>
                </a:solidFill>
              </a:rPr>
              <a:t>line – 72h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894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867537"/>
              </p:ext>
            </p:extLst>
          </p:nvPr>
        </p:nvGraphicFramePr>
        <p:xfrm>
          <a:off x="488504" y="1052736"/>
          <a:ext cx="8568952" cy="5328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6060">
                  <a:extLst>
                    <a:ext uri="{9D8B030D-6E8A-4147-A177-3AD203B41FA5}">
                      <a16:colId xmlns:a16="http://schemas.microsoft.com/office/drawing/2014/main" val="1487733841"/>
                    </a:ext>
                  </a:extLst>
                </a:gridCol>
                <a:gridCol w="1095374">
                  <a:extLst>
                    <a:ext uri="{9D8B030D-6E8A-4147-A177-3AD203B41FA5}">
                      <a16:colId xmlns:a16="http://schemas.microsoft.com/office/drawing/2014/main" val="765875370"/>
                    </a:ext>
                  </a:extLst>
                </a:gridCol>
                <a:gridCol w="1933062">
                  <a:extLst>
                    <a:ext uri="{9D8B030D-6E8A-4147-A177-3AD203B41FA5}">
                      <a16:colId xmlns:a16="http://schemas.microsoft.com/office/drawing/2014/main" val="257179524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50688972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32933112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07877906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85491028"/>
                    </a:ext>
                  </a:extLst>
                </a:gridCol>
              </a:tblGrid>
              <a:tr h="909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200" dirty="0">
                          <a:effectLst/>
                        </a:rPr>
                        <a:t>Cpd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200">
                          <a:effectLst/>
                        </a:rPr>
                        <a:t>JMJD2C</a:t>
                      </a:r>
                      <a:endParaRPr lang="hr-HR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200">
                          <a:effectLst/>
                        </a:rPr>
                        <a:t>IC</a:t>
                      </a:r>
                      <a:r>
                        <a:rPr lang="hr-BA" sz="1200" baseline="-25000">
                          <a:effectLst/>
                        </a:rPr>
                        <a:t>50</a:t>
                      </a:r>
                      <a:r>
                        <a:rPr lang="hr-BA" sz="1200">
                          <a:effectLst/>
                        </a:rPr>
                        <a:t> [nM]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200">
                          <a:effectLst/>
                        </a:rPr>
                        <a:t>Passive permeability(A2B) </a:t>
                      </a:r>
                      <a:endParaRPr lang="hr-HR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200">
                          <a:effectLst/>
                        </a:rPr>
                        <a:t>Papp [x10-6 cm/sec]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P-gp substrate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200" dirty="0">
                          <a:effectLst/>
                        </a:rPr>
                        <a:t>Clint [µl/min/mg]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HepG2</a:t>
                      </a:r>
                      <a:endParaRPr lang="hr-HR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IC</a:t>
                      </a:r>
                      <a:r>
                        <a:rPr lang="en-US" sz="1200" baseline="-25000" dirty="0">
                          <a:effectLst/>
                        </a:rPr>
                        <a:t>50</a:t>
                      </a:r>
                      <a:r>
                        <a:rPr lang="en-US" sz="1200" dirty="0">
                          <a:effectLst/>
                        </a:rPr>
                        <a:t> [uM</a:t>
                      </a:r>
                      <a:r>
                        <a:rPr lang="en-US" sz="1200" dirty="0" smtClean="0">
                          <a:effectLst/>
                        </a:rPr>
                        <a:t>]</a:t>
                      </a:r>
                      <a:endParaRPr lang="hr-HR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day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A549 </a:t>
                      </a:r>
                      <a:endParaRPr lang="hr-HR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IC</a:t>
                      </a:r>
                      <a:r>
                        <a:rPr lang="en-US" sz="1200" baseline="-25000" dirty="0" smtClean="0">
                          <a:effectLst/>
                        </a:rPr>
                        <a:t>50</a:t>
                      </a:r>
                      <a:r>
                        <a:rPr lang="en-US" sz="1200" dirty="0" smtClean="0">
                          <a:effectLst/>
                        </a:rPr>
                        <a:t> [µM]</a:t>
                      </a:r>
                      <a:endParaRPr lang="hr-HR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days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0382397"/>
                  </a:ext>
                </a:extLst>
              </a:tr>
              <a:tr h="257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200">
                          <a:effectLst/>
                        </a:rPr>
                        <a:t>4a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130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34.7</a:t>
                      </a:r>
                      <a:endParaRPr lang="hr-HR" sz="1200" b="1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&lt;12.5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0.87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1.1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6083736"/>
                  </a:ext>
                </a:extLst>
              </a:tr>
              <a:tr h="257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200">
                          <a:effectLst/>
                        </a:rPr>
                        <a:t>4b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11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 26.8</a:t>
                      </a:r>
                      <a:endParaRPr lang="hr-HR" sz="1200" b="1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&lt;12.5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0.80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1.9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4177752"/>
                  </a:ext>
                </a:extLst>
              </a:tr>
              <a:tr h="257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200">
                          <a:effectLst/>
                        </a:rPr>
                        <a:t>4c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242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 13.2</a:t>
                      </a:r>
                      <a:endParaRPr lang="hr-HR" sz="1200" b="1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&lt;12.5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1.1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5.8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4667819"/>
                  </a:ext>
                </a:extLst>
              </a:tr>
              <a:tr h="257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200">
                          <a:effectLst/>
                        </a:rPr>
                        <a:t>4d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8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34.5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&lt;12.5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0.80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1.1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4463212"/>
                  </a:ext>
                </a:extLst>
              </a:tr>
              <a:tr h="257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200">
                          <a:effectLst/>
                        </a:rPr>
                        <a:t>4e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42</a:t>
                      </a:r>
                      <a:endParaRPr lang="hr-HR" sz="1200" b="1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0.8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&lt;12.5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5.6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&gt;30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683831"/>
                  </a:ext>
                </a:extLst>
              </a:tr>
              <a:tr h="257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200">
                          <a:effectLst/>
                        </a:rPr>
                        <a:t>4f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 smtClean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24.9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+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&lt;12.5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1.2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1.3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5063814"/>
                  </a:ext>
                </a:extLst>
              </a:tr>
              <a:tr h="257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200">
                          <a:effectLst/>
                        </a:rPr>
                        <a:t>4g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29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25.3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&lt;12.5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5.1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&gt;30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1403711"/>
                  </a:ext>
                </a:extLst>
              </a:tr>
              <a:tr h="257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200">
                          <a:effectLst/>
                        </a:rPr>
                        <a:t>4j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200" b="1" dirty="0">
                          <a:solidFill>
                            <a:srgbClr val="00B050"/>
                          </a:solidFill>
                          <a:effectLst/>
                        </a:rPr>
                        <a:t>19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200" b="1" dirty="0">
                          <a:solidFill>
                            <a:srgbClr val="00B050"/>
                          </a:solidFill>
                          <a:effectLst/>
                        </a:rPr>
                        <a:t>13.4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200" b="1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200" b="1" dirty="0">
                          <a:solidFill>
                            <a:srgbClr val="00B050"/>
                          </a:solidFill>
                          <a:effectLst/>
                        </a:rPr>
                        <a:t>11.6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200" b="1" dirty="0">
                          <a:solidFill>
                            <a:srgbClr val="00B050"/>
                          </a:solidFill>
                          <a:effectLst/>
                        </a:rPr>
                        <a:t>1.8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200" b="1" dirty="0">
                          <a:solidFill>
                            <a:srgbClr val="00B050"/>
                          </a:solidFill>
                          <a:effectLst/>
                        </a:rPr>
                        <a:t>4.3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6936835"/>
                  </a:ext>
                </a:extLst>
              </a:tr>
              <a:tr h="257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200">
                          <a:effectLst/>
                        </a:rPr>
                        <a:t>4k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200" b="1" dirty="0" smtClean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200" b="1" dirty="0">
                          <a:solidFill>
                            <a:srgbClr val="00B050"/>
                          </a:solidFill>
                          <a:effectLst/>
                        </a:rPr>
                        <a:t>1.1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200" b="1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200" b="1" dirty="0">
                          <a:solidFill>
                            <a:srgbClr val="FF0000"/>
                          </a:solidFill>
                          <a:effectLst/>
                        </a:rPr>
                        <a:t>71850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200" b="1" dirty="0">
                          <a:solidFill>
                            <a:srgbClr val="00B050"/>
                          </a:solidFill>
                          <a:effectLst/>
                        </a:rPr>
                        <a:t>4.5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200" b="1" dirty="0">
                          <a:solidFill>
                            <a:srgbClr val="00B050"/>
                          </a:solidFill>
                          <a:effectLst/>
                        </a:rPr>
                        <a:t>8.8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0084828"/>
                  </a:ext>
                </a:extLst>
              </a:tr>
              <a:tr h="257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200">
                          <a:effectLst/>
                        </a:rPr>
                        <a:t>4l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16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18.0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&lt;12.5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2.1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5.7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8172236"/>
                  </a:ext>
                </a:extLst>
              </a:tr>
              <a:tr h="257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200">
                          <a:effectLst/>
                        </a:rPr>
                        <a:t>4m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81</a:t>
                      </a:r>
                      <a:endParaRPr lang="hr-HR" sz="1200" b="1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30.6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&lt;12.5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0.82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1.6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0864657"/>
                  </a:ext>
                </a:extLst>
              </a:tr>
              <a:tr h="534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200">
                          <a:effectLst/>
                        </a:rPr>
                        <a:t>5a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&gt;10000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27.3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229.1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6600"/>
                          </a:solidFill>
                          <a:effectLst/>
                        </a:rPr>
                        <a:t>&gt;25</a:t>
                      </a:r>
                      <a:endParaRPr lang="hr-HR" sz="1200" b="1" dirty="0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&gt;30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7361925"/>
                  </a:ext>
                </a:extLst>
              </a:tr>
              <a:tr h="257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200">
                          <a:effectLst/>
                        </a:rPr>
                        <a:t>5b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7626</a:t>
                      </a:r>
                      <a:endParaRPr lang="hr-HR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35.5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&lt;12.5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6600"/>
                          </a:solidFill>
                          <a:effectLst/>
                        </a:rPr>
                        <a:t>&gt;25</a:t>
                      </a:r>
                      <a:endParaRPr lang="hr-HR" sz="1200" b="1" dirty="0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&gt;30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343214"/>
                  </a:ext>
                </a:extLst>
              </a:tr>
              <a:tr h="257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200">
                          <a:effectLst/>
                        </a:rPr>
                        <a:t>5c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12650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40.6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13.1</a:t>
                      </a:r>
                      <a:endParaRPr lang="hr-HR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6600"/>
                          </a:solidFill>
                          <a:effectLst/>
                        </a:rPr>
                        <a:t>&gt;25</a:t>
                      </a:r>
                      <a:endParaRPr lang="hr-HR" sz="1200" b="1" dirty="0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&gt;30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4716751"/>
                  </a:ext>
                </a:extLst>
              </a:tr>
              <a:tr h="534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200" dirty="0">
                          <a:effectLst/>
                        </a:rPr>
                        <a:t>Toxoflavin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541</a:t>
                      </a:r>
                      <a:endParaRPr lang="hr-HR" sz="1200" b="1" i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solidFill>
                            <a:srgbClr val="00B050"/>
                          </a:solidFill>
                          <a:effectLst/>
                        </a:rPr>
                        <a:t>16.0</a:t>
                      </a:r>
                      <a:endParaRPr lang="hr-HR" sz="12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endParaRPr lang="hr-HR" sz="12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solidFill>
                            <a:srgbClr val="00B050"/>
                          </a:solidFill>
                          <a:effectLst/>
                        </a:rPr>
                        <a:t>&lt;12.5</a:t>
                      </a:r>
                      <a:endParaRPr lang="hr-HR" sz="12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solidFill>
                            <a:srgbClr val="00B050"/>
                          </a:solidFill>
                          <a:effectLst/>
                        </a:rPr>
                        <a:t>4.5</a:t>
                      </a:r>
                      <a:endParaRPr lang="hr-HR" sz="12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0.022</a:t>
                      </a:r>
                      <a:endParaRPr lang="hr-HR" sz="1200" b="1" i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7980938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344488" y="-90264"/>
            <a:ext cx="93610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Summary of activity and ADME results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6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97016" y="5949280"/>
            <a:ext cx="41764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b="1" dirty="0"/>
              <a:t>Correlation between experimental and predicted pIC50 values for a set of JMJD2C inhibitors based on toxoflavin scaffold</a:t>
            </a:r>
            <a:endParaRPr lang="hr-HR" sz="11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0472" y="137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Building a prediction model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738" y="1196752"/>
            <a:ext cx="95657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L</a:t>
            </a:r>
            <a:r>
              <a:rPr lang="en-US" dirty="0" smtClean="0"/>
              <a:t>inear </a:t>
            </a:r>
            <a:r>
              <a:rPr lang="en-US" dirty="0"/>
              <a:t>combination of QM/MM interaction energies and desolvation-characterizing changes in the solvent-accessible surface </a:t>
            </a:r>
            <a:r>
              <a:rPr lang="en-US" dirty="0" smtClean="0"/>
              <a:t>areas</a:t>
            </a:r>
            <a:r>
              <a:rPr lang="hr-HR" dirty="0" smtClean="0"/>
              <a:t> (SASA)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Conformational changes of the ligands upon binding are </a:t>
            </a:r>
            <a:r>
              <a:rPr lang="en-US" dirty="0" smtClean="0"/>
              <a:t>assumed </a:t>
            </a:r>
            <a:r>
              <a:rPr lang="en-US" dirty="0"/>
              <a:t>to be small due to the rigidity of the </a:t>
            </a:r>
            <a:r>
              <a:rPr lang="en-US" dirty="0" smtClean="0"/>
              <a:t>compounds</a:t>
            </a: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D</a:t>
            </a:r>
            <a:r>
              <a:rPr lang="en-US" dirty="0" err="1" smtClean="0"/>
              <a:t>esolvation</a:t>
            </a:r>
            <a:r>
              <a:rPr lang="en-US" dirty="0" smtClean="0"/>
              <a:t> </a:t>
            </a:r>
            <a:r>
              <a:rPr lang="en-US" dirty="0"/>
              <a:t>contribution approximated by different descriptors describing  ligand solvent-accessible surface </a:t>
            </a:r>
            <a:r>
              <a:rPr lang="en-US" dirty="0" smtClean="0"/>
              <a:t>areas</a:t>
            </a:r>
            <a:r>
              <a:rPr lang="hr-HR" dirty="0"/>
              <a:t>,</a:t>
            </a:r>
            <a:r>
              <a:rPr lang="hr-HR" dirty="0" smtClean="0"/>
              <a:t> </a:t>
            </a:r>
            <a:r>
              <a:rPr lang="el-GR" dirty="0" smtClean="0"/>
              <a:t>Δ</a:t>
            </a:r>
            <a:r>
              <a:rPr lang="hr-HR" dirty="0" smtClean="0"/>
              <a:t>(SASA): FOSA, FISA, PISA, </a:t>
            </a:r>
            <a:r>
              <a:rPr lang="hr-HR" dirty="0"/>
              <a:t>HBA, HBD, dipole, volume and </a:t>
            </a:r>
            <a:r>
              <a:rPr lang="hr-HR" dirty="0" smtClean="0"/>
              <a:t>globularity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200472" y="3175808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Experimental activities expressed as pIC</a:t>
            </a:r>
            <a:r>
              <a:rPr lang="en-US" baseline="-25000" dirty="0"/>
              <a:t>50</a:t>
            </a:r>
            <a:r>
              <a:rPr lang="en-US" dirty="0"/>
              <a:t> values were correlated, with QM/MM energies and </a:t>
            </a:r>
            <a:r>
              <a:rPr lang="en-US" dirty="0" err="1"/>
              <a:t>QikProp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descriptors described above, using PLS (partial-least square method</a:t>
            </a:r>
            <a:r>
              <a:rPr lang="en-US" dirty="0" smtClean="0"/>
              <a:t>)</a:t>
            </a:r>
            <a:endParaRPr lang="hr-HR" dirty="0"/>
          </a:p>
        </p:txBody>
      </p:sp>
      <p:sp>
        <p:nvSpPr>
          <p:cNvPr id="7" name="Rectangle 6"/>
          <p:cNvSpPr/>
          <p:nvPr/>
        </p:nvSpPr>
        <p:spPr>
          <a:xfrm>
            <a:off x="700538" y="5013176"/>
            <a:ext cx="3748406" cy="276999"/>
          </a:xfrm>
          <a:prstGeom prst="rect">
            <a:avLst/>
          </a:prstGeom>
          <a:ln w="19050">
            <a:solidFill>
              <a:srgbClr val="0060A9"/>
            </a:solidFill>
          </a:ln>
        </p:spPr>
        <p:txBody>
          <a:bodyPr wrap="square">
            <a:spAutoFit/>
          </a:bodyPr>
          <a:lstStyle/>
          <a:p>
            <a:r>
              <a:rPr lang="hr-HR" sz="1200" b="1" dirty="0"/>
              <a:t>∆</a:t>
            </a:r>
            <a:r>
              <a:rPr lang="hr-HR" sz="1200" b="1" dirty="0" smtClean="0"/>
              <a:t>G</a:t>
            </a:r>
            <a:r>
              <a:rPr lang="hr-HR" sz="1200" b="1" baseline="-25000" dirty="0" smtClean="0"/>
              <a:t>b</a:t>
            </a:r>
            <a:r>
              <a:rPr lang="hr-HR" sz="1200" b="1" dirty="0" smtClean="0"/>
              <a:t>=</a:t>
            </a:r>
            <a:r>
              <a:rPr lang="el-GR" sz="1200" b="1" dirty="0"/>
              <a:t>α×Δ〈</a:t>
            </a:r>
            <a:r>
              <a:rPr lang="hr-HR" sz="1200" b="1" dirty="0" smtClean="0"/>
              <a:t>E</a:t>
            </a:r>
            <a:r>
              <a:rPr lang="hr-HR" sz="1200" b="1" baseline="-25000" dirty="0" smtClean="0"/>
              <a:t>vdW</a:t>
            </a:r>
            <a:r>
              <a:rPr lang="hr-HR" sz="1200" b="1" dirty="0" smtClean="0"/>
              <a:t> 〉 + </a:t>
            </a:r>
            <a:r>
              <a:rPr lang="el-GR" sz="1200" b="1" dirty="0" smtClean="0"/>
              <a:t>β×Δ〈</a:t>
            </a:r>
            <a:r>
              <a:rPr lang="hr-HR" sz="1200" b="1" dirty="0" smtClean="0"/>
              <a:t>E</a:t>
            </a:r>
            <a:r>
              <a:rPr lang="hr-HR" sz="1200" b="1" baseline="-25000" dirty="0" smtClean="0"/>
              <a:t>el</a:t>
            </a:r>
            <a:r>
              <a:rPr lang="hr-HR" sz="1200" b="1" dirty="0" smtClean="0"/>
              <a:t> 〉 + </a:t>
            </a:r>
            <a:r>
              <a:rPr lang="el-GR" sz="1200" b="1" dirty="0" smtClean="0"/>
              <a:t>γ×Δ〈</a:t>
            </a:r>
            <a:r>
              <a:rPr lang="hr-HR" sz="1200" b="1" dirty="0"/>
              <a:t>SASA</a:t>
            </a:r>
            <a:r>
              <a:rPr lang="hr-HR" sz="1200" b="1" dirty="0" smtClean="0"/>
              <a:t>〉 + </a:t>
            </a:r>
            <a:r>
              <a:rPr lang="el-GR" sz="1200" b="1" dirty="0" smtClean="0"/>
              <a:t>κ</a:t>
            </a:r>
            <a:endParaRPr lang="hr-HR" sz="12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778" y="2954946"/>
            <a:ext cx="4213702" cy="2994334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99259"/>
              </p:ext>
            </p:extLst>
          </p:nvPr>
        </p:nvGraphicFramePr>
        <p:xfrm>
          <a:off x="5440614" y="3098405"/>
          <a:ext cx="1528610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8530">
                  <a:extLst>
                    <a:ext uri="{9D8B030D-6E8A-4147-A177-3AD203B41FA5}">
                      <a16:colId xmlns:a16="http://schemas.microsoft.com/office/drawing/2014/main" val="528757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010888156"/>
                    </a:ext>
                  </a:extLst>
                </a:gridCol>
              </a:tblGrid>
              <a:tr h="208663">
                <a:tc>
                  <a:txBody>
                    <a:bodyPr/>
                    <a:lstStyle/>
                    <a:p>
                      <a:pPr algn="ctr"/>
                      <a:r>
                        <a:rPr lang="hr-HR" sz="1000" dirty="0" smtClean="0"/>
                        <a:t>Descriptor</a:t>
                      </a:r>
                      <a:endParaRPr lang="hr-H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 smtClean="0"/>
                        <a:t>Qsite_SP</a:t>
                      </a:r>
                      <a:endParaRPr lang="hr-H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403872"/>
                  </a:ext>
                </a:extLst>
              </a:tr>
              <a:tr h="208663">
                <a:tc>
                  <a:txBody>
                    <a:bodyPr/>
                    <a:lstStyle/>
                    <a:p>
                      <a:pPr algn="ctr"/>
                      <a:r>
                        <a:rPr lang="hr-HR" sz="1000" dirty="0" smtClean="0"/>
                        <a:t>Eint </a:t>
                      </a:r>
                      <a:endParaRPr lang="hr-H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 smtClean="0"/>
                        <a:t>-0.78</a:t>
                      </a:r>
                      <a:endParaRPr lang="hr-H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262325"/>
                  </a:ext>
                </a:extLst>
              </a:tr>
              <a:tr h="208663">
                <a:tc>
                  <a:txBody>
                    <a:bodyPr/>
                    <a:lstStyle/>
                    <a:p>
                      <a:pPr algn="ctr"/>
                      <a:r>
                        <a:rPr lang="hr-HR" sz="1000" dirty="0" smtClean="0"/>
                        <a:t>Dipole</a:t>
                      </a:r>
                      <a:endParaRPr lang="hr-H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 smtClean="0"/>
                        <a:t>-0.91</a:t>
                      </a:r>
                      <a:endParaRPr lang="hr-H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829208"/>
                  </a:ext>
                </a:extLst>
              </a:tr>
              <a:tr h="208663">
                <a:tc>
                  <a:txBody>
                    <a:bodyPr/>
                    <a:lstStyle/>
                    <a:p>
                      <a:pPr algn="ctr"/>
                      <a:r>
                        <a:rPr lang="hr-HR" sz="1000" dirty="0" smtClean="0"/>
                        <a:t>FOSA</a:t>
                      </a:r>
                      <a:endParaRPr lang="hr-H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 smtClean="0"/>
                        <a:t> 0.79</a:t>
                      </a:r>
                      <a:endParaRPr lang="hr-H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39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5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0657" y="4244655"/>
            <a:ext cx="9089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Inhibitory JMJD2C enzyme activity vs. influence on the cell proliferation for a) HepG2 and b) A549 cell-lines</a:t>
            </a:r>
            <a:endParaRPr lang="hr-HR" sz="1200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9726" y="-27384"/>
            <a:ext cx="8915400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Inhibitor activity vs. cell viability</a:t>
            </a:r>
            <a:endParaRPr lang="hr-HR" dirty="0"/>
          </a:p>
        </p:txBody>
      </p:sp>
      <p:sp>
        <p:nvSpPr>
          <p:cNvPr id="2" name="TextBox 1"/>
          <p:cNvSpPr txBox="1"/>
          <p:nvPr/>
        </p:nvSpPr>
        <p:spPr>
          <a:xfrm>
            <a:off x="1712640" y="5301208"/>
            <a:ext cx="662473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dirty="0" smtClean="0"/>
              <a:t>Significant difference in IC</a:t>
            </a:r>
            <a:r>
              <a:rPr lang="hr-HR" sz="1600" baseline="-25000" dirty="0" smtClean="0"/>
              <a:t>50</a:t>
            </a:r>
            <a:r>
              <a:rPr lang="hr-HR" sz="1600" dirty="0" smtClean="0"/>
              <a:t> values for toxoflavine of two different cell lines is an </a:t>
            </a:r>
            <a:r>
              <a:rPr lang="en-US" sz="1600" dirty="0" smtClean="0"/>
              <a:t>indication </a:t>
            </a:r>
            <a:r>
              <a:rPr lang="en-US" sz="1600" dirty="0"/>
              <a:t>that non-specific toxicity of toxoflavin due to its redox potential is reduced for the investigated toxoflavin derivatives</a:t>
            </a:r>
            <a:endParaRPr lang="hr-HR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63" y="1556792"/>
            <a:ext cx="9089949" cy="26195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8689" y="3501008"/>
            <a:ext cx="8963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i="1" dirty="0" smtClean="0"/>
              <a:t>Toxoflavine</a:t>
            </a:r>
            <a:endParaRPr lang="hr-HR" sz="1050" i="1" dirty="0"/>
          </a:p>
        </p:txBody>
      </p:sp>
    </p:spTree>
    <p:extLst>
      <p:ext uri="{BB962C8B-B14F-4D97-AF65-F5344CB8AC3E}">
        <p14:creationId xmlns:p14="http://schemas.microsoft.com/office/powerpoint/2010/main" val="426740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1984" y="1236174"/>
            <a:ext cx="8950884" cy="525658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726" y="116632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469904" y="1412776"/>
            <a:ext cx="88229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dirty="0" smtClean="0"/>
              <a:t>Detailed analysis of </a:t>
            </a:r>
            <a:r>
              <a:rPr lang="hr-BA" b="1" dirty="0" smtClean="0"/>
              <a:t>available structural and biological data</a:t>
            </a:r>
          </a:p>
          <a:p>
            <a:endParaRPr lang="hr-B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A</a:t>
            </a:r>
            <a:r>
              <a:rPr lang="en-US" dirty="0" smtClean="0"/>
              <a:t> </a:t>
            </a:r>
            <a:r>
              <a:rPr lang="en-US" dirty="0"/>
              <a:t>range of </a:t>
            </a:r>
            <a:r>
              <a:rPr lang="en-US" b="1" dirty="0" smtClean="0"/>
              <a:t>non-carboxylate</a:t>
            </a:r>
            <a:r>
              <a:rPr lang="hr-HR" b="1" dirty="0" smtClean="0"/>
              <a:t> </a:t>
            </a:r>
            <a:r>
              <a:rPr lang="en-US" b="1" dirty="0" smtClean="0"/>
              <a:t>inhibitors </a:t>
            </a:r>
            <a:r>
              <a:rPr lang="en-US" dirty="0"/>
              <a:t>of the JMJD2C histone lysine demethylase based on toxoflavin </a:t>
            </a:r>
            <a:r>
              <a:rPr lang="en-US" dirty="0" smtClean="0"/>
              <a:t>scaffold</a:t>
            </a:r>
            <a:r>
              <a:rPr lang="hr-HR" dirty="0" smtClean="0"/>
              <a:t> was </a:t>
            </a:r>
            <a:r>
              <a:rPr lang="en-US" dirty="0" smtClean="0"/>
              <a:t>designed </a:t>
            </a:r>
            <a:r>
              <a:rPr lang="en-US" dirty="0"/>
              <a:t>and synthesized </a:t>
            </a: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smtClean="0"/>
              <a:t>Activity improvement </a:t>
            </a:r>
            <a:r>
              <a:rPr lang="hr-HR" dirty="0" smtClean="0"/>
              <a:t>- a</a:t>
            </a:r>
            <a:r>
              <a:rPr lang="en-US" dirty="0" smtClean="0"/>
              <a:t> </a:t>
            </a:r>
            <a:r>
              <a:rPr lang="en-US" dirty="0"/>
              <a:t>number of compounds possess </a:t>
            </a:r>
            <a:r>
              <a:rPr lang="hr-HR" dirty="0" smtClean="0"/>
              <a:t>promising</a:t>
            </a:r>
            <a:r>
              <a:rPr lang="en-US" dirty="0" smtClean="0"/>
              <a:t> </a:t>
            </a:r>
            <a:r>
              <a:rPr lang="hr-HR" dirty="0"/>
              <a:t>nM range</a:t>
            </a:r>
            <a:r>
              <a:rPr lang="en-US" dirty="0"/>
              <a:t> activity in target-specific, biochemical assay against </a:t>
            </a:r>
            <a:r>
              <a:rPr lang="en-US" dirty="0" smtClean="0"/>
              <a:t>JMJD2C</a:t>
            </a: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smtClean="0"/>
              <a:t>Favourable ADME </a:t>
            </a:r>
            <a:r>
              <a:rPr lang="hr-HR" dirty="0" smtClean="0"/>
              <a:t>-i</a:t>
            </a:r>
            <a:r>
              <a:rPr lang="en-US" dirty="0" err="1" smtClean="0"/>
              <a:t>nhibitors</a:t>
            </a:r>
            <a:r>
              <a:rPr lang="en-US" dirty="0" smtClean="0"/>
              <a:t> </a:t>
            </a:r>
            <a:r>
              <a:rPr lang="en-US" dirty="0"/>
              <a:t>displayed good passive cellular permeability and metabolic </a:t>
            </a:r>
            <a:r>
              <a:rPr lang="en-US" dirty="0" smtClean="0"/>
              <a:t>stability</a:t>
            </a: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smtClean="0"/>
              <a:t>Partial decrease of redox liabilities </a:t>
            </a:r>
            <a:r>
              <a:rPr lang="hr-HR" dirty="0" smtClean="0"/>
              <a:t>- </a:t>
            </a:r>
            <a:r>
              <a:rPr lang="en-US" dirty="0" smtClean="0"/>
              <a:t>redox </a:t>
            </a:r>
            <a:r>
              <a:rPr lang="en-US" dirty="0"/>
              <a:t>liability and consequently non-specific influence on cell viability still remains a </a:t>
            </a:r>
            <a:r>
              <a:rPr lang="en-US" dirty="0" smtClean="0"/>
              <a:t>challenge</a:t>
            </a: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G</a:t>
            </a:r>
            <a:r>
              <a:rPr lang="en-US" dirty="0" err="1" smtClean="0"/>
              <a:t>ood</a:t>
            </a:r>
            <a:r>
              <a:rPr lang="en-US" dirty="0" smtClean="0"/>
              <a:t> </a:t>
            </a:r>
            <a:r>
              <a:rPr lang="en-US" dirty="0"/>
              <a:t>starting point for further </a:t>
            </a:r>
            <a:r>
              <a:rPr lang="en-US" dirty="0" smtClean="0"/>
              <a:t>optimization</a:t>
            </a:r>
            <a:endParaRPr lang="hr-HR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r-HR" dirty="0"/>
              <a:t>w</a:t>
            </a:r>
            <a:r>
              <a:rPr lang="hr-HR" dirty="0" smtClean="0"/>
              <a:t>ider structural diversification of R substituents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r-HR" dirty="0"/>
              <a:t>e</a:t>
            </a:r>
            <a:r>
              <a:rPr lang="hr-HR" dirty="0" smtClean="0"/>
              <a:t>xplore further scaffold hopping options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r-HR" dirty="0"/>
              <a:t>k</a:t>
            </a:r>
            <a:r>
              <a:rPr lang="hr-HR" dirty="0" smtClean="0"/>
              <a:t>eep favourable ADME proporties</a:t>
            </a:r>
            <a:endParaRPr lang="hr-B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BA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4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978" y="2436837"/>
            <a:ext cx="5543550" cy="38004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Dubravko Jelić, PhD – Biology</a:t>
            </a:r>
          </a:p>
          <a:p>
            <a:endParaRPr lang="hr-HR" dirty="0" smtClean="0"/>
          </a:p>
          <a:p>
            <a:r>
              <a:rPr lang="hr-HR" dirty="0"/>
              <a:t>Adriana Petrinić </a:t>
            </a:r>
            <a:r>
              <a:rPr lang="hr-HR" dirty="0" smtClean="0"/>
              <a:t>Grba, MSc – Biology</a:t>
            </a:r>
          </a:p>
          <a:p>
            <a:endParaRPr lang="hr-HR" dirty="0" smtClean="0"/>
          </a:p>
          <a:p>
            <a:r>
              <a:rPr lang="hr-HR" dirty="0" smtClean="0"/>
              <a:t>Ana Bokulić, MSc – DMPK</a:t>
            </a:r>
          </a:p>
          <a:p>
            <a:endParaRPr lang="hr-HR" dirty="0" smtClean="0"/>
          </a:p>
          <a:p>
            <a:r>
              <a:rPr lang="hr-HR" dirty="0" smtClean="0"/>
              <a:t>Sanja Koštrun, PhD - CADD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9726" y="116632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</a:t>
            </a:r>
            <a:r>
              <a:rPr lang="hr-HR" dirty="0" smtClean="0"/>
              <a:t>ntributions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8103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8464" y="116632"/>
            <a:ext cx="8915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60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Epigenetics </a:t>
            </a:r>
            <a:r>
              <a:rPr lang="en-GB" dirty="0"/>
              <a:t>in </a:t>
            </a:r>
            <a:r>
              <a:rPr lang="en-GB" dirty="0" smtClean="0"/>
              <a:t>cancer</a:t>
            </a:r>
            <a:endParaRPr lang="hr-HR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128464" y="1030541"/>
            <a:ext cx="9598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Epigenetic changes are prevalent in cancer and play a causative role in its biology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DNA methylation, posttranslational modifications of histones and chromatin </a:t>
            </a:r>
            <a:r>
              <a:rPr lang="en-US" dirty="0" smtClean="0"/>
              <a:t>remodeling </a:t>
            </a:r>
            <a:r>
              <a:rPr lang="en-US" dirty="0"/>
              <a:t>enzymes mediate epigenetic changes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96825" y="6453336"/>
            <a:ext cx="59859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" b="1"/>
              <a:t>https://www.researchgate.net/figure/Epigenetic-drugs-for-cancer-therapy-approved-by-FDA_tbl1_308186760</a:t>
            </a:r>
            <a:endParaRPr lang="hr-HR" sz="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9" y="3006650"/>
            <a:ext cx="9328713" cy="279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4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2824" y="1052736"/>
            <a:ext cx="95980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BA" sz="2000" dirty="0" smtClean="0"/>
              <a:t>JMJD2C enzyme was d</a:t>
            </a:r>
            <a:r>
              <a:rPr lang="en-GB" sz="2000" dirty="0" err="1" smtClean="0"/>
              <a:t>iscovered</a:t>
            </a:r>
            <a:r>
              <a:rPr lang="en-GB" sz="2000" dirty="0" smtClean="0"/>
              <a:t> </a:t>
            </a:r>
            <a:r>
              <a:rPr lang="en-GB" sz="2000" dirty="0"/>
              <a:t>in </a:t>
            </a:r>
            <a:r>
              <a:rPr lang="en-GB" sz="2000" dirty="0" smtClean="0"/>
              <a:t>2006</a:t>
            </a:r>
            <a:endParaRPr lang="hr-HR" sz="20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 member of JMJD2 family (</a:t>
            </a:r>
            <a:r>
              <a:rPr lang="en-GB" sz="2000" dirty="0" err="1"/>
              <a:t>Jumonji</a:t>
            </a:r>
            <a:r>
              <a:rPr lang="en-GB" sz="2000" dirty="0"/>
              <a:t> protein-containing domain) of histone </a:t>
            </a:r>
            <a:r>
              <a:rPr lang="en-GB" sz="2000" dirty="0" smtClean="0"/>
              <a:t>demethylases</a:t>
            </a:r>
            <a:endParaRPr lang="hr-HR" sz="20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Nuclear protein that </a:t>
            </a:r>
            <a:r>
              <a:rPr lang="en-GB" sz="2000" dirty="0" err="1"/>
              <a:t>demethylates</a:t>
            </a:r>
            <a:r>
              <a:rPr lang="en-GB" sz="2000" dirty="0"/>
              <a:t> lysine 9 on histone H3 (H3K9me3/me2</a:t>
            </a:r>
            <a:r>
              <a:rPr lang="en-GB" sz="2000" dirty="0" smtClean="0"/>
              <a:t>)</a:t>
            </a:r>
            <a:endParaRPr lang="hr-HR" sz="20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Requires Fe(II) and </a:t>
            </a:r>
            <a:r>
              <a:rPr lang="el-GR" sz="2000" dirty="0"/>
              <a:t>α</a:t>
            </a:r>
            <a:r>
              <a:rPr lang="en-GB" sz="2000" dirty="0"/>
              <a:t>-ketoglutarate as </a:t>
            </a:r>
            <a:r>
              <a:rPr lang="en-GB" sz="2000" dirty="0" smtClean="0"/>
              <a:t>cofactors</a:t>
            </a:r>
            <a:endParaRPr lang="hr-HR" sz="20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 smtClean="0"/>
              <a:t>P</a:t>
            </a:r>
            <a:r>
              <a:rPr lang="en-US" sz="2000" dirty="0" smtClean="0"/>
              <a:t>lays </a:t>
            </a:r>
            <a:r>
              <a:rPr lang="en-US" sz="2000" dirty="0"/>
              <a:t>a significant role in the epigenetic regulation of gene expression by </a:t>
            </a:r>
            <a:r>
              <a:rPr lang="en-US" sz="2000" dirty="0" smtClean="0"/>
              <a:t>applying</a:t>
            </a:r>
            <a:r>
              <a:rPr lang="hr-HR" sz="2000" dirty="0" smtClean="0"/>
              <a:t> </a:t>
            </a:r>
            <a:r>
              <a:rPr lang="en-US" sz="2000" dirty="0" smtClean="0"/>
              <a:t>transcription </a:t>
            </a:r>
            <a:r>
              <a:rPr lang="en-US" sz="2000" dirty="0"/>
              <a:t>factors to the </a:t>
            </a:r>
            <a:r>
              <a:rPr lang="en-US" sz="2000" dirty="0" smtClean="0"/>
              <a:t>chromatin</a:t>
            </a:r>
            <a:endParaRPr lang="hr-HR" sz="20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Amplified in a range of cancers (prostate, oesophageal, lung, breast and desmoplastic </a:t>
            </a:r>
            <a:r>
              <a:rPr lang="en-GB" sz="2000" dirty="0" err="1"/>
              <a:t>medulloblastoma</a:t>
            </a:r>
            <a:r>
              <a:rPr lang="en-GB" sz="2000" dirty="0"/>
              <a:t>)</a:t>
            </a:r>
            <a:endParaRPr lang="hr-HR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lvl="1">
              <a:spcAft>
                <a:spcPts val="600"/>
              </a:spcAft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7672" y="332656"/>
            <a:ext cx="9748328" cy="8640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60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BA" sz="3600" dirty="0" smtClean="0"/>
              <a:t>JMJD2C (</a:t>
            </a:r>
            <a:r>
              <a:rPr lang="en-GB" sz="3600" dirty="0" smtClean="0"/>
              <a:t>GASC1</a:t>
            </a:r>
            <a:r>
              <a:rPr lang="hr-BA" sz="3600" dirty="0" smtClean="0"/>
              <a:t>, </a:t>
            </a:r>
            <a:r>
              <a:rPr lang="en-GB" sz="3600" dirty="0" smtClean="0"/>
              <a:t>KDM4C) histone demethylase </a:t>
            </a:r>
            <a:br>
              <a:rPr lang="en-GB" sz="3600" dirty="0" smtClean="0"/>
            </a:b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8089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936" y="296743"/>
            <a:ext cx="4005064" cy="400506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6456" y="44624"/>
            <a:ext cx="943304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60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BA" dirty="0" smtClean="0"/>
              <a:t>JMJD2C binding site key features</a:t>
            </a:r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138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769" y="1702364"/>
            <a:ext cx="5944511" cy="49669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04728" y="2667795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Ni</a:t>
            </a:r>
            <a:r>
              <a:rPr lang="hr-HR" sz="1100" b="1" baseline="30000" dirty="0" smtClean="0"/>
              <a:t>2+</a:t>
            </a:r>
            <a:endParaRPr lang="en-US" sz="1100" b="1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2565610" y="1349412"/>
            <a:ext cx="1741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60A9"/>
                </a:solidFill>
              </a:rPr>
              <a:t>α</a:t>
            </a:r>
            <a:r>
              <a:rPr lang="en-GB" dirty="0">
                <a:solidFill>
                  <a:srgbClr val="0060A9"/>
                </a:solidFill>
              </a:rPr>
              <a:t>-</a:t>
            </a:r>
            <a:r>
              <a:rPr lang="en-GB" dirty="0" err="1">
                <a:solidFill>
                  <a:srgbClr val="0060A9"/>
                </a:solidFill>
              </a:rPr>
              <a:t>ketoglutarate</a:t>
            </a:r>
            <a:endParaRPr lang="en-US" dirty="0">
              <a:solidFill>
                <a:srgbClr val="0060A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56" y="1534078"/>
            <a:ext cx="1555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Metal binding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 site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0981" y="5461756"/>
            <a:ext cx="1869314" cy="738664"/>
          </a:xfrm>
          <a:prstGeom prst="rect">
            <a:avLst/>
          </a:prstGeom>
          <a:noFill/>
          <a:ln>
            <a:solidFill>
              <a:srgbClr val="E85412"/>
            </a:solidFill>
          </a:ln>
          <a:effectLst>
            <a:softEdge rad="10414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Salt bridge at the </a:t>
            </a:r>
            <a:r>
              <a:rPr lang="en-US" sz="1400" b="1" dirty="0" err="1">
                <a:solidFill>
                  <a:schemeClr val="bg1"/>
                </a:solidFill>
              </a:rPr>
              <a:t>enterance</a:t>
            </a:r>
            <a:r>
              <a:rPr lang="en-US" sz="1400" b="1" dirty="0">
                <a:solidFill>
                  <a:schemeClr val="bg1"/>
                </a:solidFill>
              </a:rPr>
              <a:t> to the active site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02543" y="2483129"/>
            <a:ext cx="506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0A9"/>
                </a:solidFill>
              </a:rPr>
              <a:t>Lys</a:t>
            </a:r>
            <a:endParaRPr lang="hr-HR" dirty="0">
              <a:solidFill>
                <a:srgbClr val="0060A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5526" y="5480693"/>
            <a:ext cx="49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0A9"/>
                </a:solidFill>
              </a:rPr>
              <a:t>Tyr</a:t>
            </a:r>
            <a:endParaRPr lang="hr-HR" dirty="0">
              <a:solidFill>
                <a:srgbClr val="0060A9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264209" y="2798600"/>
            <a:ext cx="838334" cy="571981"/>
          </a:xfrm>
          <a:prstGeom prst="straightConnector1">
            <a:avLst/>
          </a:prstGeom>
          <a:ln w="28575">
            <a:solidFill>
              <a:srgbClr val="0060A9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 flipV="1">
            <a:off x="4960951" y="5017548"/>
            <a:ext cx="1694575" cy="647811"/>
          </a:xfrm>
          <a:prstGeom prst="straightConnector1">
            <a:avLst/>
          </a:prstGeom>
          <a:ln w="28575">
            <a:solidFill>
              <a:srgbClr val="0060A9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34104" y="3473339"/>
            <a:ext cx="2699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Hydrogen bonding and charge</a:t>
            </a:r>
            <a:r>
              <a:rPr lang="hr-HR" sz="1200" b="1" dirty="0" smtClean="0"/>
              <a:t> </a:t>
            </a:r>
            <a:r>
              <a:rPr lang="en-US" sz="1200" b="1" dirty="0" smtClean="0"/>
              <a:t>interactions</a:t>
            </a:r>
            <a:r>
              <a:rPr lang="hr-HR" sz="1200" b="1" dirty="0" smtClean="0"/>
              <a:t> diagram</a:t>
            </a:r>
            <a:endParaRPr lang="en-US" sz="1200" b="1" dirty="0"/>
          </a:p>
        </p:txBody>
      </p:sp>
      <p:cxnSp>
        <p:nvCxnSpPr>
          <p:cNvPr id="15" name="Straight Connector 14"/>
          <p:cNvCxnSpPr>
            <a:stCxn id="7" idx="2"/>
          </p:cNvCxnSpPr>
          <p:nvPr/>
        </p:nvCxnSpPr>
        <p:spPr>
          <a:xfrm>
            <a:off x="2741331" y="2929405"/>
            <a:ext cx="123437" cy="139555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864068" y="2600205"/>
            <a:ext cx="236786" cy="198395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872880" y="3580420"/>
            <a:ext cx="216024" cy="270360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75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15954" t="3431" r="16241" b="2340"/>
          <a:stretch/>
        </p:blipFill>
        <p:spPr>
          <a:xfrm>
            <a:off x="2598054" y="1144495"/>
            <a:ext cx="5883338" cy="545073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792" y="149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000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ims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and objectives</a:t>
            </a:r>
            <a:endParaRPr lang="hr-HR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ontent Placeholder 9"/>
          <p:cNvSpPr txBox="1">
            <a:spLocks/>
          </p:cNvSpPr>
          <p:nvPr/>
        </p:nvSpPr>
        <p:spPr>
          <a:xfrm>
            <a:off x="187896" y="1844824"/>
            <a:ext cx="9157592" cy="38884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sz="1600" dirty="0">
              <a:solidFill>
                <a:srgbClr val="FF0000"/>
              </a:solidFill>
            </a:endParaRPr>
          </a:p>
          <a:p>
            <a:pPr marL="285750" indent="-285750"/>
            <a:r>
              <a:rPr lang="hr-HR" sz="2500" dirty="0"/>
              <a:t>D</a:t>
            </a:r>
            <a:r>
              <a:rPr lang="hr-HR" sz="2500" dirty="0" smtClean="0"/>
              <a:t>esign and </a:t>
            </a:r>
            <a:r>
              <a:rPr lang="en-US" sz="2500" dirty="0" smtClean="0"/>
              <a:t>synthesize new </a:t>
            </a:r>
            <a:r>
              <a:rPr lang="hr-HR" sz="2500" dirty="0" smtClean="0"/>
              <a:t>inhibitor </a:t>
            </a:r>
            <a:r>
              <a:rPr lang="en-US" sz="2500" dirty="0" smtClean="0"/>
              <a:t>molecules with</a:t>
            </a:r>
            <a:r>
              <a:rPr lang="hr-BA" sz="2500" dirty="0" smtClean="0"/>
              <a:t> a</a:t>
            </a:r>
            <a:r>
              <a:rPr lang="en-US" sz="2500" dirty="0" smtClean="0"/>
              <a:t> </a:t>
            </a:r>
            <a:r>
              <a:rPr lang="en-US" sz="2500" dirty="0" err="1" smtClean="0"/>
              <a:t>toxoflavin</a:t>
            </a:r>
            <a:r>
              <a:rPr lang="en-US" sz="2500" dirty="0" smtClean="0"/>
              <a:t> scaffold using rational design</a:t>
            </a:r>
          </a:p>
          <a:p>
            <a:pPr marL="285750" indent="-285750"/>
            <a:endParaRPr lang="en-US" sz="2500" dirty="0" smtClean="0"/>
          </a:p>
          <a:p>
            <a:pPr marL="285750" indent="-285750"/>
            <a:r>
              <a:rPr lang="hr-HR" sz="2500" dirty="0"/>
              <a:t>D</a:t>
            </a:r>
            <a:r>
              <a:rPr lang="en-US" sz="2500" dirty="0" err="1" smtClean="0"/>
              <a:t>etermine</a:t>
            </a:r>
            <a:r>
              <a:rPr lang="en-US" sz="2500" dirty="0" smtClean="0"/>
              <a:t> inhibit</a:t>
            </a:r>
            <a:r>
              <a:rPr lang="hr-BA" sz="2500" dirty="0" smtClean="0"/>
              <a:t>ory</a:t>
            </a:r>
            <a:r>
              <a:rPr lang="en-US" sz="2500" dirty="0" smtClean="0"/>
              <a:t> activity using</a:t>
            </a:r>
            <a:r>
              <a:rPr lang="hr-BA" sz="2500" dirty="0" smtClean="0"/>
              <a:t> a</a:t>
            </a:r>
            <a:r>
              <a:rPr lang="en-US" sz="2500" dirty="0" smtClean="0"/>
              <a:t> biochemical </a:t>
            </a:r>
            <a:r>
              <a:rPr lang="hr-HR" sz="2500" dirty="0" smtClean="0"/>
              <a:t>and cell-based </a:t>
            </a:r>
            <a:r>
              <a:rPr lang="en-US" sz="2500" dirty="0" smtClean="0"/>
              <a:t>assay</a:t>
            </a:r>
            <a:r>
              <a:rPr lang="hr-HR" sz="2500" dirty="0" smtClean="0"/>
              <a:t>s</a:t>
            </a:r>
            <a:endParaRPr lang="hr-HR" sz="2500" dirty="0"/>
          </a:p>
          <a:p>
            <a:endParaRPr lang="hr-HR" sz="1600" dirty="0"/>
          </a:p>
          <a:p>
            <a:pPr marL="285750" indent="-285750"/>
            <a:r>
              <a:rPr lang="hr-HR" sz="2500" dirty="0" smtClean="0"/>
              <a:t>Investigate </a:t>
            </a:r>
            <a:r>
              <a:rPr lang="en-US" sz="2500" dirty="0" smtClean="0"/>
              <a:t>physic</a:t>
            </a:r>
            <a:r>
              <a:rPr lang="hr-HR" sz="2500" dirty="0" smtClean="0"/>
              <a:t>o-c</a:t>
            </a:r>
            <a:r>
              <a:rPr lang="en-US" sz="2500" dirty="0" err="1" smtClean="0"/>
              <a:t>hemical</a:t>
            </a:r>
            <a:r>
              <a:rPr lang="en-US" sz="2500" dirty="0" smtClean="0"/>
              <a:t> properties of new molecules</a:t>
            </a:r>
            <a:endParaRPr lang="hr-HR" sz="2500" dirty="0"/>
          </a:p>
          <a:p>
            <a:endParaRPr lang="hr-HR" sz="1600" dirty="0"/>
          </a:p>
          <a:p>
            <a:pPr marL="285750" indent="-285750"/>
            <a:r>
              <a:rPr lang="hr-HR" sz="2500" dirty="0" smtClean="0"/>
              <a:t>Profile </a:t>
            </a:r>
            <a:r>
              <a:rPr lang="hr-BA" sz="2500" dirty="0" smtClean="0"/>
              <a:t>ADME</a:t>
            </a:r>
            <a:r>
              <a:rPr lang="en-US" sz="2500" dirty="0" smtClean="0"/>
              <a:t> properties</a:t>
            </a:r>
            <a:endParaRPr lang="hr-HR" sz="2500" dirty="0"/>
          </a:p>
        </p:txBody>
      </p:sp>
    </p:spTree>
    <p:extLst>
      <p:ext uri="{BB962C8B-B14F-4D97-AF65-F5344CB8AC3E}">
        <p14:creationId xmlns:p14="http://schemas.microsoft.com/office/powerpoint/2010/main" val="23314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180" y="208751"/>
            <a:ext cx="943304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60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</a:t>
            </a:r>
            <a:r>
              <a:rPr lang="hr-HR" dirty="0" smtClean="0"/>
              <a:t>tudy</a:t>
            </a:r>
            <a:r>
              <a:rPr lang="en-US" dirty="0" smtClean="0"/>
              <a:t> </a:t>
            </a:r>
            <a:r>
              <a:rPr lang="hr-HR" dirty="0" smtClean="0"/>
              <a:t>cascade</a:t>
            </a:r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051019" y="1342509"/>
            <a:ext cx="1872208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Design of molecules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2900" y="3203684"/>
            <a:ext cx="187220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Synthesis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2723" y="3973374"/>
            <a:ext cx="1872208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% </a:t>
            </a:r>
            <a:r>
              <a:rPr lang="hr-BA" dirty="0" smtClean="0">
                <a:solidFill>
                  <a:schemeClr val="bg1"/>
                </a:solidFill>
              </a:rPr>
              <a:t>I</a:t>
            </a:r>
            <a:r>
              <a:rPr lang="en-US" dirty="0" err="1" smtClean="0">
                <a:solidFill>
                  <a:schemeClr val="bg1"/>
                </a:solidFill>
              </a:rPr>
              <a:t>nhibition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@ 10 µm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6736" y="5147568"/>
            <a:ext cx="187220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ADME profiling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9064" y="5147236"/>
            <a:ext cx="187220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Cytotoxicity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1019" y="6309320"/>
            <a:ext cx="187220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IC</a:t>
            </a:r>
            <a:r>
              <a:rPr lang="en-US" baseline="-25000" dirty="0" smtClean="0">
                <a:solidFill>
                  <a:schemeClr val="bg1"/>
                </a:solidFill>
              </a:rPr>
              <a:t>50</a:t>
            </a:r>
            <a:r>
              <a:rPr lang="en-US" dirty="0" smtClean="0">
                <a:solidFill>
                  <a:schemeClr val="bg1"/>
                </a:solidFill>
              </a:rPr>
              <a:t> values</a:t>
            </a:r>
            <a:endParaRPr lang="hr-HR" sz="1200" dirty="0">
              <a:solidFill>
                <a:schemeClr val="bg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900815" y="2803004"/>
            <a:ext cx="216024" cy="337964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Down Arrow 9"/>
          <p:cNvSpPr/>
          <p:nvPr/>
        </p:nvSpPr>
        <p:spPr>
          <a:xfrm>
            <a:off x="4887287" y="3613334"/>
            <a:ext cx="229552" cy="331127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ight Arrow 12"/>
          <p:cNvSpPr/>
          <p:nvPr/>
        </p:nvSpPr>
        <p:spPr>
          <a:xfrm rot="3427650">
            <a:off x="5132644" y="4780378"/>
            <a:ext cx="414896" cy="221539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576736" y="5728724"/>
            <a:ext cx="4824536" cy="0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4900815" y="5840397"/>
            <a:ext cx="216024" cy="396915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TextBox 17"/>
          <p:cNvSpPr txBox="1"/>
          <p:nvPr/>
        </p:nvSpPr>
        <p:spPr>
          <a:xfrm>
            <a:off x="700766" y="1286003"/>
            <a:ext cx="1872208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BA" dirty="0" smtClean="0">
                <a:solidFill>
                  <a:schemeClr val="bg1"/>
                </a:solidFill>
              </a:rPr>
              <a:t>Analysis of available structural data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 rot="16200000" flipH="1">
            <a:off x="3209872" y="1300882"/>
            <a:ext cx="287163" cy="69686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7401272" y="1268760"/>
            <a:ext cx="1872208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BA" dirty="0" smtClean="0">
                <a:solidFill>
                  <a:schemeClr val="bg1"/>
                </a:solidFill>
              </a:rPr>
              <a:t>Analysis of available </a:t>
            </a:r>
            <a:r>
              <a:rPr lang="en-US" dirty="0" smtClean="0">
                <a:solidFill>
                  <a:schemeClr val="bg1"/>
                </a:solidFill>
              </a:rPr>
              <a:t>biology</a:t>
            </a:r>
            <a:r>
              <a:rPr lang="hr-BA" dirty="0" smtClean="0">
                <a:solidFill>
                  <a:schemeClr val="bg1"/>
                </a:solidFill>
              </a:rPr>
              <a:t> data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51019" y="2411596"/>
            <a:ext cx="187220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In silico </a:t>
            </a:r>
            <a:r>
              <a:rPr lang="en-US" dirty="0" smtClean="0">
                <a:solidFill>
                  <a:schemeClr val="bg1"/>
                </a:solidFill>
              </a:rPr>
              <a:t>profiling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4900815" y="2010916"/>
            <a:ext cx="216024" cy="337964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Down Arrow 24"/>
          <p:cNvSpPr/>
          <p:nvPr/>
        </p:nvSpPr>
        <p:spPr>
          <a:xfrm rot="5400000" flipH="1">
            <a:off x="6477212" y="1300881"/>
            <a:ext cx="287163" cy="69686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Right Arrow 21"/>
          <p:cNvSpPr/>
          <p:nvPr/>
        </p:nvSpPr>
        <p:spPr>
          <a:xfrm rot="7380000">
            <a:off x="4375372" y="4792418"/>
            <a:ext cx="414896" cy="221539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070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6476" y="200794"/>
            <a:ext cx="943304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60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Known JMJD2C inhibitors</a:t>
            </a:r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00472" y="1187624"/>
            <a:ext cx="9705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tool compounds are mainly molecules </a:t>
            </a:r>
            <a:r>
              <a:rPr lang="en-US" dirty="0" smtClean="0"/>
              <a:t>with</a:t>
            </a:r>
            <a:r>
              <a:rPr lang="hr-HR" dirty="0" smtClean="0"/>
              <a:t> carboxylic</a:t>
            </a:r>
            <a:r>
              <a:rPr lang="en-US" dirty="0" smtClean="0"/>
              <a:t> </a:t>
            </a:r>
            <a:r>
              <a:rPr lang="en-US" dirty="0"/>
              <a:t>acid </a:t>
            </a:r>
            <a:r>
              <a:rPr lang="en-US" dirty="0" smtClean="0"/>
              <a:t>moiety</a:t>
            </a: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L</a:t>
            </a:r>
            <a:r>
              <a:rPr lang="en-US" dirty="0" smtClean="0"/>
              <a:t>ow </a:t>
            </a:r>
            <a:r>
              <a:rPr lang="hr-HR" dirty="0" smtClean="0"/>
              <a:t>cell </a:t>
            </a:r>
            <a:r>
              <a:rPr lang="en-US" dirty="0" smtClean="0"/>
              <a:t>membrane </a:t>
            </a:r>
            <a:r>
              <a:rPr lang="en-US" dirty="0"/>
              <a:t>permeability</a:t>
            </a:r>
          </a:p>
          <a:p>
            <a:endParaRPr lang="hr-H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118176"/>
              </p:ext>
            </p:extLst>
          </p:nvPr>
        </p:nvGraphicFramePr>
        <p:xfrm>
          <a:off x="1640632" y="2110954"/>
          <a:ext cx="1120234" cy="1402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619" name="MDLDrawObject Class" r:id="rId3" imgW="1552413" imgH="1943217" progId="MDLDrawOLE.MDLDrawObject.1">
                  <p:embed/>
                </p:oleObj>
              </mc:Choice>
              <mc:Fallback>
                <p:oleObj name="MDLDrawObject Class" r:id="rId3" imgW="1552413" imgH="1943217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0632" y="2110954"/>
                        <a:ext cx="1120234" cy="1402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626079"/>
              </p:ext>
            </p:extLst>
          </p:nvPr>
        </p:nvGraphicFramePr>
        <p:xfrm>
          <a:off x="3598863" y="2111375"/>
          <a:ext cx="15875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620" name="MDLDrawObject Class" r:id="rId5" imgW="2162134" imgH="1990577" progId="MDLDrawOLE.MDLDrawObject.1">
                  <p:embed/>
                </p:oleObj>
              </mc:Choice>
              <mc:Fallback>
                <p:oleObj name="MDLDrawObject Class" r:id="rId5" imgW="2162134" imgH="1990577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98863" y="2111375"/>
                        <a:ext cx="1587500" cy="146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078282"/>
              </p:ext>
            </p:extLst>
          </p:nvPr>
        </p:nvGraphicFramePr>
        <p:xfrm>
          <a:off x="5889104" y="2053331"/>
          <a:ext cx="2195513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621" name="MDLDrawObject Class" r:id="rId7" imgW="2990931" imgH="1885912" progId="MDLDrawOLE.MDLDrawObject.1">
                  <p:embed/>
                </p:oleObj>
              </mc:Choice>
              <mc:Fallback>
                <p:oleObj name="MDLDrawObject Class" r:id="rId7" imgW="2990931" imgH="1885912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89104" y="2053331"/>
                        <a:ext cx="2195513" cy="138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334598" y="3717032"/>
            <a:ext cx="7236804" cy="26642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1856656" y="3892722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Aim of this study: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dirty="0"/>
              <a:t>To keep: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BA" dirty="0"/>
              <a:t>Activity on JMJD2C in nanomolar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dirty="0"/>
              <a:t>To achieve: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BA" dirty="0"/>
              <a:t>Identify scaffolds with non-acidic war-heads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BA" dirty="0" smtClean="0"/>
              <a:t>Increase </a:t>
            </a:r>
            <a:r>
              <a:rPr lang="hr-BA" dirty="0"/>
              <a:t>cell permeability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BA" dirty="0"/>
              <a:t>Metabolic </a:t>
            </a:r>
            <a:r>
              <a:rPr lang="hr-BA" dirty="0" smtClean="0"/>
              <a:t>stability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examine ligand – metal coordinative binding interactions</a:t>
            </a:r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11332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delta  Synthesis of Vardenafil">
  <a:themeElements>
    <a:clrScheme name="FIDELTA 01">
      <a:dk1>
        <a:srgbClr val="000000"/>
      </a:dk1>
      <a:lt1>
        <a:sysClr val="window" lastClr="FFFFFF"/>
      </a:lt1>
      <a:dk2>
        <a:srgbClr val="0060A9"/>
      </a:dk2>
      <a:lt2>
        <a:srgbClr val="B2B2B2"/>
      </a:lt2>
      <a:accent1>
        <a:srgbClr val="E85412"/>
      </a:accent1>
      <a:accent2>
        <a:srgbClr val="B2071B"/>
      </a:accent2>
      <a:accent3>
        <a:srgbClr val="0060A9"/>
      </a:accent3>
      <a:accent4>
        <a:srgbClr val="17A345"/>
      </a:accent4>
      <a:accent5>
        <a:srgbClr val="E85412"/>
      </a:accent5>
      <a:accent6>
        <a:srgbClr val="FFD000"/>
      </a:accent6>
      <a:hlink>
        <a:srgbClr val="C4C5C6"/>
      </a:hlink>
      <a:folHlink>
        <a:srgbClr val="0060A9"/>
      </a:folHlink>
    </a:clrScheme>
    <a:fontScheme name="Tahoma fo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E45B30544A1D4C9A2F2D5F5BDFBAF5" ma:contentTypeVersion="" ma:contentTypeDescription="Create a new document." ma:contentTypeScope="" ma:versionID="6336af308d4671730fbbfc044388e341">
  <xsd:schema xmlns:xsd="http://www.w3.org/2001/XMLSchema" xmlns:xs="http://www.w3.org/2001/XMLSchema" xmlns:p="http://schemas.microsoft.com/office/2006/metadata/properties" xmlns:ns2="9951a6a7-3b0f-4030-b9c9-b28da7671181" targetNamespace="http://schemas.microsoft.com/office/2006/metadata/properties" ma:root="true" ma:fieldsID="93d2f45146d5f403c2841ff241c6d1df" ns2:_="">
    <xsd:import namespace="9951a6a7-3b0f-4030-b9c9-b28da7671181"/>
    <xsd:element name="properties">
      <xsd:complexType>
        <xsd:sequence>
          <xsd:element name="documentManagement">
            <xsd:complexType>
              <xsd:all>
                <xsd:element ref="ns2:Chemistry_x0020_Area" minOccurs="0"/>
                <xsd:element ref="ns2:Data_x0020_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51a6a7-3b0f-4030-b9c9-b28da7671181" elementFormDefault="qualified">
    <xsd:import namespace="http://schemas.microsoft.com/office/2006/documentManagement/types"/>
    <xsd:import namespace="http://schemas.microsoft.com/office/infopath/2007/PartnerControls"/>
    <xsd:element name="Chemistry_x0020_Area" ma:index="8" nillable="true" ma:displayName="Chemistry Area" ma:format="Dropdown" ma:internalName="Chemistry_x0020_Area">
      <xsd:simpleType>
        <xsd:restriction base="dms:Choice">
          <xsd:enumeration value="Medicinal Chemistry"/>
          <xsd:enumeration value="Scale up"/>
          <xsd:enumeration value="Analytical Chemistry"/>
          <xsd:enumeration value="Computational Chemistry"/>
        </xsd:restriction>
      </xsd:simpleType>
    </xsd:element>
    <xsd:element name="Data_x0020_Category" ma:index="9" nillable="true" ma:displayName="Data Category" ma:format="Dropdown" ma:internalName="Data_x0020_Category">
      <xsd:simpleType>
        <xsd:restriction base="dms:Choice">
          <xsd:enumeration value="Data"/>
          <xsd:enumeration value="Correspondence"/>
          <xsd:enumeration value="Progress Report"/>
          <xsd:enumeration value="Final Report"/>
          <xsd:enumeration value="Protocol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hemistry_x0020_Area xmlns="9951a6a7-3b0f-4030-b9c9-b28da7671181">Medicinal Chemistry</Chemistry_x0020_Area>
    <Data_x0020_Category xmlns="9951a6a7-3b0f-4030-b9c9-b28da7671181">Progress Report</Data_x0020_Category>
  </documentManagement>
</p:properties>
</file>

<file path=customXml/itemProps1.xml><?xml version="1.0" encoding="utf-8"?>
<ds:datastoreItem xmlns:ds="http://schemas.openxmlformats.org/officeDocument/2006/customXml" ds:itemID="{278BCCB9-3E1E-49C9-91D0-C6791D5ED7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51a6a7-3b0f-4030-b9c9-b28da76711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3DA52E-CAFC-4877-BCC8-E8E758222D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50AB69-5175-4A18-993F-E1E139F37704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9951a6a7-3b0f-4030-b9c9-b28da7671181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Fidelta  Synthesis of Vardenafil</Template>
  <TotalTime>37091</TotalTime>
  <Words>1806</Words>
  <Application>Microsoft Office PowerPoint</Application>
  <PresentationFormat>A4 Paper (210x297 mm)</PresentationFormat>
  <Paragraphs>431</Paragraphs>
  <Slides>38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ＭＳ Ｐゴシック</vt:lpstr>
      <vt:lpstr>Arial</vt:lpstr>
      <vt:lpstr>Calibri</vt:lpstr>
      <vt:lpstr>Calibri Light</vt:lpstr>
      <vt:lpstr>Tahoma</vt:lpstr>
      <vt:lpstr>Times</vt:lpstr>
      <vt:lpstr>Times New Roman</vt:lpstr>
      <vt:lpstr>Wingdings</vt:lpstr>
      <vt:lpstr>Fidelta  Synthesis of Vardenafil</vt:lpstr>
      <vt:lpstr>Custom Design</vt:lpstr>
      <vt:lpstr>MDLDrawObject Class</vt:lpstr>
      <vt:lpstr>Rational design, synthesis and biological profiling of new JMJD2C inhibitors </vt:lpstr>
      <vt:lpstr>Rational design, synthesis and biological profiling of JMJD2C inhibitors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From design to profiling </vt:lpstr>
      <vt:lpstr>From design to profiling </vt:lpstr>
      <vt:lpstr>Hit expansion based on the toxoflavin scaffold</vt:lpstr>
      <vt:lpstr>First generation of target molecules</vt:lpstr>
      <vt:lpstr>Computational methods</vt:lpstr>
      <vt:lpstr>SBDD approach to design JMJD2C inhibitors  Docking study</vt:lpstr>
      <vt:lpstr>SBDD approach to design JMJD2C inhibitors  QM/MM</vt:lpstr>
      <vt:lpstr>PowerPoint Presentation</vt:lpstr>
      <vt:lpstr>From design to profiling </vt:lpstr>
      <vt:lpstr>PowerPoint Presentation</vt:lpstr>
      <vt:lpstr>In silico profiling of physico-chemical properties</vt:lpstr>
      <vt:lpstr>In silico profiling of ADME properties</vt:lpstr>
      <vt:lpstr>From design to profiling </vt:lpstr>
      <vt:lpstr>PowerPoint Presentation</vt:lpstr>
      <vt:lpstr>From design to profiling </vt:lpstr>
      <vt:lpstr>PowerPoint Presentation</vt:lpstr>
      <vt:lpstr>Activity profiling Linear compounds</vt:lpstr>
      <vt:lpstr>PowerPoint Presentation</vt:lpstr>
      <vt:lpstr>From design to profiling </vt:lpstr>
      <vt:lpstr>PowerPoint Presentation</vt:lpstr>
      <vt:lpstr>Scaffold hopping exercize</vt:lpstr>
      <vt:lpstr>From design to profiling </vt:lpstr>
      <vt:lpstr>PowerPoint Presentation</vt:lpstr>
      <vt:lpstr>PowerPoint Presentation</vt:lpstr>
      <vt:lpstr>Inhibitor activity vs. cell viability</vt:lpstr>
      <vt:lpstr>Conclusions</vt:lpstr>
      <vt:lpstr>Contributions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- week 36 - 2016</dc:title>
  <dc:subject>Heptares</dc:subject>
  <dc:creator>Antun Hutinec</dc:creator>
  <cp:keywords>Update</cp:keywords>
  <cp:lastModifiedBy>Vatroslav Letfus</cp:lastModifiedBy>
  <cp:revision>2535</cp:revision>
  <cp:lastPrinted>2018-03-26T12:19:35Z</cp:lastPrinted>
  <dcterms:created xsi:type="dcterms:W3CDTF">2013-08-09T07:09:08Z</dcterms:created>
  <dcterms:modified xsi:type="dcterms:W3CDTF">2019-05-14T09:52:49Z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0x0101001AE45B30544A1D4C9A2F2D5F5BDFBAF5</vt:lpwstr>
  </property>
  <property fmtid="{D5CDD505-2E9C-101B-9397-08002B2CF9AE}" pid="3" name="_AdHocReviewCycleID">
    <vt:i4>-1641615486</vt:i4>
  </property>
  <property fmtid="{D5CDD505-2E9C-101B-9397-08002B2CF9AE}" pid="4" name="_NewReviewCycle">
    <vt:lpwstr/>
  </property>
  <property fmtid="{D5CDD505-2E9C-101B-9397-08002B2CF9AE}" pid="5" name="_EmailSubject">
    <vt:lpwstr>prezentacija?</vt:lpwstr>
  </property>
  <property fmtid="{D5CDD505-2E9C-101B-9397-08002B2CF9AE}" pid="6" name="_AuthorEmail">
    <vt:lpwstr>Vatroslav.Letfus@glpg.com</vt:lpwstr>
  </property>
  <property fmtid="{D5CDD505-2E9C-101B-9397-08002B2CF9AE}" pid="7" name="_AuthorEmailDisplayName">
    <vt:lpwstr>Vatroslav Letfus</vt:lpwstr>
  </property>
  <property fmtid="{D5CDD505-2E9C-101B-9397-08002B2CF9AE}" pid="8" name="_PreviousAdHocReviewCycleID">
    <vt:i4>1490039174</vt:i4>
  </property>
</Properties>
</file>