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7" r:id="rId4"/>
    <p:sldId id="269" r:id="rId5"/>
    <p:sldId id="270" r:id="rId6"/>
    <p:sldId id="258" r:id="rId7"/>
    <p:sldId id="262" r:id="rId8"/>
    <p:sldId id="272" r:id="rId9"/>
    <p:sldId id="276" r:id="rId10"/>
    <p:sldId id="275" r:id="rId11"/>
    <p:sldId id="278" r:id="rId12"/>
    <p:sldId id="285" r:id="rId13"/>
    <p:sldId id="286" r:id="rId14"/>
    <p:sldId id="288" r:id="rId15"/>
    <p:sldId id="287" r:id="rId16"/>
    <p:sldId id="279" r:id="rId17"/>
    <p:sldId id="289" r:id="rId18"/>
    <p:sldId id="280" r:id="rId19"/>
    <p:sldId id="29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B97AE2-A9B0-4CF9-9BD9-E11DFD36F8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27B59-00B7-4D43-8A90-6FFA28AAA8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54F8A-0CF2-4DEA-B957-83E48B983B8A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7B1F6-12F1-4EC4-AC2E-8DA7D4771B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96403-2E4C-4373-8BDD-33AE3D141B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B3703-B4B3-4FF5-8C11-DD0994055C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40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E300-2186-477A-8C16-48C5750D2BD4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53E4E-BF90-44A7-87FE-78CA07423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6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3729" y="3775587"/>
            <a:ext cx="8203575" cy="202377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105" y="2544888"/>
            <a:ext cx="8188953" cy="896403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9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84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9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40119"/>
            <a:ext cx="8246070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035277"/>
            <a:ext cx="8246070" cy="4447819"/>
          </a:xfrm>
        </p:spPr>
        <p:txBody>
          <a:bodyPr/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6F706-FB67-41E8-AADA-F023CFA595C2}"/>
              </a:ext>
            </a:extLst>
          </p:cNvPr>
          <p:cNvSpPr/>
          <p:nvPr userDrawn="1"/>
        </p:nvSpPr>
        <p:spPr>
          <a:xfrm>
            <a:off x="0" y="6678000"/>
            <a:ext cx="9144000" cy="18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21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482" y="522385"/>
            <a:ext cx="6284320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482" y="1540418"/>
            <a:ext cx="6284320" cy="4681415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6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28C71-DBFB-4F41-8D0C-CC7AFF92D36D}"/>
              </a:ext>
            </a:extLst>
          </p:cNvPr>
          <p:cNvSpPr/>
          <p:nvPr userDrawn="1"/>
        </p:nvSpPr>
        <p:spPr>
          <a:xfrm>
            <a:off x="0" y="6678000"/>
            <a:ext cx="9144000" cy="180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6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63877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41884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571747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1884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571747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6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3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5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85CEB-E629-491F-83B9-23F5F3913A9D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CA8C-1566-4C2B-8F5F-84242B49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8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1.png"/><Relationship Id="rId7" Type="http://schemas.openxmlformats.org/officeDocument/2006/relationships/image" Target="../media/image13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2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C24E-C997-4D4B-9A56-1558D4840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980" y="3679334"/>
            <a:ext cx="8505787" cy="2023776"/>
          </a:xfrm>
        </p:spPr>
        <p:txBody>
          <a:bodyPr>
            <a:normAutofit/>
          </a:bodyPr>
          <a:lstStyle/>
          <a:p>
            <a:r>
              <a:rPr lang="en-US" sz="3400" b="1" dirty="0"/>
              <a:t>Conformational analysis of fused ring systems using tensor decomposition methods</a:t>
            </a:r>
            <a:endParaRPr lang="en-GB" sz="3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D4683-8AFC-4BFF-9E15-22530D3E7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0326" y="1418331"/>
            <a:ext cx="2835441" cy="1827359"/>
          </a:xfrm>
        </p:spPr>
        <p:txBody>
          <a:bodyPr>
            <a:normAutofit/>
          </a:bodyPr>
          <a:lstStyle/>
          <a:p>
            <a:endParaRPr lang="hr-H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Karlo Sović</a:t>
            </a:r>
          </a:p>
          <a:p>
            <a:pPr algn="l"/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Chemistry</a:t>
            </a:r>
          </a:p>
          <a:p>
            <a:pPr algn="l"/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of Science</a:t>
            </a:r>
          </a:p>
          <a:p>
            <a:pPr algn="l"/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Zagreb</a:t>
            </a:r>
          </a:p>
          <a:p>
            <a:pPr algn="l"/>
            <a:endParaRPr lang="en-GB" sz="16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014848B-8A10-4365-A6EB-C5E002B16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20" y="222198"/>
            <a:ext cx="3381847" cy="1028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6C6ECE-A3F7-477E-A3C8-736A46B0A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51" y="1720010"/>
            <a:ext cx="1223056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hr-HR" dirty="0"/>
              <a:t>Procedure</a:t>
            </a:r>
            <a:endParaRPr lang="en-GB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F73CB36-C01E-49B1-AF1F-98CDA185C658}"/>
              </a:ext>
            </a:extLst>
          </p:cNvPr>
          <p:cNvSpPr txBox="1">
            <a:spLocks/>
          </p:cNvSpPr>
          <p:nvPr/>
        </p:nvSpPr>
        <p:spPr>
          <a:xfrm>
            <a:off x="628649" y="1627933"/>
            <a:ext cx="8082213" cy="4864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hr-HR" sz="2400" dirty="0"/>
              <a:t>Definition of variable external potential (</a:t>
            </a:r>
            <a:r>
              <a:rPr lang="hr-HR" sz="2400" i="1" dirty="0"/>
              <a:t>optional</a:t>
            </a:r>
            <a:r>
              <a:rPr lang="hr-HR" sz="2400" dirty="0"/>
              <a:t>).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hr-HR" sz="2400" dirty="0"/>
              <a:t>Calculation of trajectories for different temperatures.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hr-HR" sz="2400" dirty="0"/>
              <a:t>Multi-way analysis using Tucker3 model with TUCKALS3 algorithm.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hr-HR" sz="2400" dirty="0"/>
              <a:t>Calculation of probability distribution function.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hr-HR" sz="2400" dirty="0"/>
              <a:t>Optimization on higher level of theory.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hr-HR" sz="2400" dirty="0"/>
              <a:t>Clustering and vibrational analysis.</a:t>
            </a:r>
          </a:p>
          <a:p>
            <a:pPr>
              <a:spcBef>
                <a:spcPts val="1200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862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hr-HR" dirty="0"/>
              <a:t>Results</a:t>
            </a:r>
            <a:endParaRPr lang="en-GB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F73CB36-C01E-49B1-AF1F-98CDA185C658}"/>
              </a:ext>
            </a:extLst>
          </p:cNvPr>
          <p:cNvSpPr txBox="1">
            <a:spLocks/>
          </p:cNvSpPr>
          <p:nvPr/>
        </p:nvSpPr>
        <p:spPr>
          <a:xfrm>
            <a:off x="628650" y="1627934"/>
            <a:ext cx="8077326" cy="66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hr-HR" sz="2400" b="1" dirty="0"/>
              <a:t>System: </a:t>
            </a:r>
            <a:r>
              <a:rPr lang="hr-HR" sz="2400" dirty="0"/>
              <a:t>Bicyclo[2.2.0]hexane </a:t>
            </a:r>
            <a:r>
              <a:rPr lang="hr-HR" sz="2400" i="1" dirty="0"/>
              <a:t>in vacuo</a:t>
            </a:r>
            <a:endParaRPr lang="en-GB" sz="2400" i="1" dirty="0"/>
          </a:p>
        </p:txBody>
      </p:sp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ED3ED113-DC53-4B17-BD01-9DC6E9F6C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1" y="2152359"/>
            <a:ext cx="3724774" cy="30845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0A1854-BB60-4643-BCDA-A78A87489BA0}"/>
              </a:ext>
            </a:extLst>
          </p:cNvPr>
          <p:cNvSpPr txBox="1"/>
          <p:nvPr/>
        </p:nvSpPr>
        <p:spPr>
          <a:xfrm>
            <a:off x="419290" y="4985174"/>
            <a:ext cx="4238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Figure 1. Conformer of </a:t>
            </a:r>
            <a:r>
              <a:rPr lang="hr-HR" sz="1600" i="1" dirty="0"/>
              <a:t>cis</a:t>
            </a:r>
            <a:r>
              <a:rPr lang="hr-HR" sz="1600" dirty="0"/>
              <a:t>-bicyclo[2.2.0]hexane*</a:t>
            </a:r>
            <a:endParaRPr lang="en-GB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E86D3A-D1C0-495A-AF5C-622D208C3375}"/>
              </a:ext>
            </a:extLst>
          </p:cNvPr>
          <p:cNvSpPr txBox="1"/>
          <p:nvPr/>
        </p:nvSpPr>
        <p:spPr>
          <a:xfrm>
            <a:off x="4657754" y="4985174"/>
            <a:ext cx="4390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Figure 2. Conformer of </a:t>
            </a:r>
            <a:r>
              <a:rPr lang="hr-HR" sz="1600" i="1" dirty="0"/>
              <a:t>trans</a:t>
            </a:r>
            <a:r>
              <a:rPr lang="hr-HR" sz="1600" dirty="0"/>
              <a:t>-bicyclo[2.2.0]hexane*</a:t>
            </a:r>
            <a:endParaRPr lang="en-GB" sz="1600" dirty="0"/>
          </a:p>
        </p:txBody>
      </p:sp>
      <p:pic>
        <p:nvPicPr>
          <p:cNvPr id="20" name="Picture 19" descr="A necklace on a counter&#10;&#10;Description automatically generated">
            <a:extLst>
              <a:ext uri="{FF2B5EF4-FFF2-40B4-BE49-F238E27FC236}">
                <a16:creationId xmlns:a16="http://schemas.microsoft.com/office/drawing/2014/main" id="{BCC5B0C3-5E1C-46B3-8F19-E4AC39301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59" y="2788225"/>
            <a:ext cx="2751844" cy="1812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136D64-E0F8-4054-BBDE-C876EABB27E6}"/>
              </a:ext>
            </a:extLst>
          </p:cNvPr>
          <p:cNvSpPr txBox="1"/>
          <p:nvPr/>
        </p:nvSpPr>
        <p:spPr>
          <a:xfrm>
            <a:off x="419290" y="5451763"/>
            <a:ext cx="647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* Structures were optimized using B3LYP-D3/6-311++G(d,p)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814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hr-HR" dirty="0"/>
              <a:t>Results</a:t>
            </a:r>
            <a:endParaRPr lang="en-GB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F73CB36-C01E-49B1-AF1F-98CDA185C658}"/>
              </a:ext>
            </a:extLst>
          </p:cNvPr>
          <p:cNvSpPr txBox="1">
            <a:spLocks/>
          </p:cNvSpPr>
          <p:nvPr/>
        </p:nvSpPr>
        <p:spPr>
          <a:xfrm>
            <a:off x="628650" y="1627934"/>
            <a:ext cx="8077326" cy="66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hr-HR" sz="2400" b="1" dirty="0"/>
              <a:t>System: </a:t>
            </a:r>
            <a:r>
              <a:rPr lang="hr-HR" sz="2400" dirty="0"/>
              <a:t>Bicyclo[3.3.0]octane </a:t>
            </a:r>
            <a:r>
              <a:rPr lang="hr-HR" sz="2400" i="1" dirty="0"/>
              <a:t>in vacuo</a:t>
            </a:r>
            <a:endParaRPr lang="en-GB" sz="2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0A1854-BB60-4643-BCDA-A78A87489BA0}"/>
              </a:ext>
            </a:extLst>
          </p:cNvPr>
          <p:cNvSpPr txBox="1"/>
          <p:nvPr/>
        </p:nvSpPr>
        <p:spPr>
          <a:xfrm>
            <a:off x="2589472" y="6010212"/>
            <a:ext cx="426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Figure 3. Conformers of </a:t>
            </a:r>
            <a:r>
              <a:rPr lang="hr-HR" sz="1600" i="1" dirty="0"/>
              <a:t>cis</a:t>
            </a:r>
            <a:r>
              <a:rPr lang="hr-HR" sz="1600" dirty="0"/>
              <a:t>-bicyclo[3.3.0]octane*</a:t>
            </a:r>
            <a:endParaRPr lang="en-GB" sz="1600" dirty="0"/>
          </a:p>
        </p:txBody>
      </p:sp>
      <p:pic>
        <p:nvPicPr>
          <p:cNvPr id="4" name="Picture 3" descr="A picture containing indoor, small&#10;&#10;Description automatically generated">
            <a:extLst>
              <a:ext uri="{FF2B5EF4-FFF2-40B4-BE49-F238E27FC236}">
                <a16:creationId xmlns:a16="http://schemas.microsoft.com/office/drawing/2014/main" id="{1801A91E-1008-419C-AC96-A38B18680E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18" y="2151670"/>
            <a:ext cx="2617892" cy="1761914"/>
          </a:xfrm>
          <a:prstGeom prst="rect">
            <a:avLst/>
          </a:prstGeom>
        </p:spPr>
      </p:pic>
      <p:pic>
        <p:nvPicPr>
          <p:cNvPr id="6" name="Picture 5" descr="A picture containing indoor, bat, baseball, holding&#10;&#10;Description automatically generated">
            <a:extLst>
              <a:ext uri="{FF2B5EF4-FFF2-40B4-BE49-F238E27FC236}">
                <a16:creationId xmlns:a16="http://schemas.microsoft.com/office/drawing/2014/main" id="{E94D81C0-C88E-42AB-88BB-0C690CACA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40" y="2122571"/>
            <a:ext cx="2491328" cy="1831860"/>
          </a:xfrm>
          <a:prstGeom prst="rect">
            <a:avLst/>
          </a:prstGeom>
        </p:spPr>
      </p:pic>
      <p:pic>
        <p:nvPicPr>
          <p:cNvPr id="8" name="Picture 7" descr="A picture containing indoor, small&#10;&#10;Description automatically generated">
            <a:extLst>
              <a:ext uri="{FF2B5EF4-FFF2-40B4-BE49-F238E27FC236}">
                <a16:creationId xmlns:a16="http://schemas.microsoft.com/office/drawing/2014/main" id="{9711DF18-497B-4FA2-A6DB-C2C22B12E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45" y="4083890"/>
            <a:ext cx="2807740" cy="16619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C420D8-062E-48D3-B1A2-D37155F71906}"/>
              </a:ext>
            </a:extLst>
          </p:cNvPr>
          <p:cNvSpPr txBox="1"/>
          <p:nvPr/>
        </p:nvSpPr>
        <p:spPr>
          <a:xfrm>
            <a:off x="2121994" y="6288806"/>
            <a:ext cx="519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* Structures were optimized using B3LYP-D3/6-311++G(d,p)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20186" y="3865050"/>
            <a:ext cx="24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1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32299" y="3808580"/>
            <a:ext cx="27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0719" y="5561218"/>
            <a:ext cx="38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3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42369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hr-HR" dirty="0"/>
              <a:t>Results</a:t>
            </a:r>
            <a:endParaRPr lang="en-GB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F73CB36-C01E-49B1-AF1F-98CDA185C658}"/>
              </a:ext>
            </a:extLst>
          </p:cNvPr>
          <p:cNvSpPr txBox="1">
            <a:spLocks/>
          </p:cNvSpPr>
          <p:nvPr/>
        </p:nvSpPr>
        <p:spPr>
          <a:xfrm>
            <a:off x="628650" y="1627934"/>
            <a:ext cx="8077326" cy="66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hr-HR" sz="2400" b="1" dirty="0"/>
              <a:t>System: </a:t>
            </a:r>
            <a:r>
              <a:rPr lang="hr-HR" sz="2400" dirty="0"/>
              <a:t>Bicyclo[3.3.0]octane </a:t>
            </a:r>
            <a:r>
              <a:rPr lang="hr-HR" sz="2400" i="1" dirty="0"/>
              <a:t>in vacuo</a:t>
            </a:r>
            <a:endParaRPr lang="en-GB" sz="2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0A1854-BB60-4643-BCDA-A78A87489BA0}"/>
              </a:ext>
            </a:extLst>
          </p:cNvPr>
          <p:cNvSpPr txBox="1"/>
          <p:nvPr/>
        </p:nvSpPr>
        <p:spPr>
          <a:xfrm>
            <a:off x="2405061" y="5060789"/>
            <a:ext cx="4424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Figure 4. Conformer of </a:t>
            </a:r>
            <a:r>
              <a:rPr lang="hr-HR" sz="1600" i="1" dirty="0"/>
              <a:t>trans</a:t>
            </a:r>
            <a:r>
              <a:rPr lang="hr-HR" sz="1600" dirty="0"/>
              <a:t>-bicyclo[3.3.0]octane*</a:t>
            </a:r>
            <a:endParaRPr lang="en-GB" sz="1600" dirty="0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3351B1B8-D144-49B3-ADBC-2BE2739A9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37" y="2963265"/>
            <a:ext cx="3400926" cy="1861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67FF65-90B6-4CEE-AC8B-84BA1AC89B16}"/>
              </a:ext>
            </a:extLst>
          </p:cNvPr>
          <p:cNvSpPr txBox="1"/>
          <p:nvPr/>
        </p:nvSpPr>
        <p:spPr>
          <a:xfrm>
            <a:off x="2153747" y="5399343"/>
            <a:ext cx="502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* Structure was optimized using B3LYP-D3/6-311++G(d,p)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085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hr-HR" dirty="0"/>
              <a:t>Results</a:t>
            </a:r>
            <a:endParaRPr lang="en-GB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F73CB36-C01E-49B1-AF1F-98CDA185C658}"/>
              </a:ext>
            </a:extLst>
          </p:cNvPr>
          <p:cNvSpPr txBox="1">
            <a:spLocks/>
          </p:cNvSpPr>
          <p:nvPr/>
        </p:nvSpPr>
        <p:spPr>
          <a:xfrm>
            <a:off x="628650" y="1627934"/>
            <a:ext cx="8077326" cy="66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hr-HR" sz="2400" b="1" dirty="0"/>
              <a:t>System: </a:t>
            </a:r>
            <a:r>
              <a:rPr lang="hr-HR" sz="2400" dirty="0"/>
              <a:t>Bicyclo[4.4.0]decane </a:t>
            </a:r>
            <a:r>
              <a:rPr lang="hr-HR" sz="2400" i="1" dirty="0"/>
              <a:t>in vacuo</a:t>
            </a:r>
            <a:endParaRPr lang="en-GB" sz="2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0A1854-BB60-4643-BCDA-A78A87489BA0}"/>
              </a:ext>
            </a:extLst>
          </p:cNvPr>
          <p:cNvSpPr txBox="1"/>
          <p:nvPr/>
        </p:nvSpPr>
        <p:spPr>
          <a:xfrm>
            <a:off x="2473868" y="6223007"/>
            <a:ext cx="419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Figure 5. Conformers of </a:t>
            </a:r>
            <a:r>
              <a:rPr lang="hr-HR" sz="1600" i="1" dirty="0"/>
              <a:t>cis</a:t>
            </a:r>
            <a:r>
              <a:rPr lang="hr-HR" sz="1600" dirty="0"/>
              <a:t>-bicyclo[4.4.0]decane</a:t>
            </a: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1DB00-028A-4552-8713-E57F5DE8C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" y="2233149"/>
            <a:ext cx="9144000" cy="415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hr-HR" dirty="0"/>
              <a:t>Results</a:t>
            </a:r>
            <a:endParaRPr lang="en-GB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F73CB36-C01E-49B1-AF1F-98CDA185C658}"/>
              </a:ext>
            </a:extLst>
          </p:cNvPr>
          <p:cNvSpPr txBox="1">
            <a:spLocks/>
          </p:cNvSpPr>
          <p:nvPr/>
        </p:nvSpPr>
        <p:spPr>
          <a:xfrm>
            <a:off x="628650" y="1627934"/>
            <a:ext cx="8077326" cy="66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hr-HR" sz="2400" b="1" dirty="0"/>
              <a:t>System: </a:t>
            </a:r>
            <a:r>
              <a:rPr lang="hr-HR" sz="2400" dirty="0"/>
              <a:t>Bicyclo[4.4.0]decane </a:t>
            </a:r>
            <a:r>
              <a:rPr lang="hr-HR" sz="2400" i="1" dirty="0"/>
              <a:t>in vacuo</a:t>
            </a:r>
            <a:endParaRPr lang="en-GB" sz="2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0A1854-BB60-4643-BCDA-A78A87489BA0}"/>
              </a:ext>
            </a:extLst>
          </p:cNvPr>
          <p:cNvSpPr txBox="1"/>
          <p:nvPr/>
        </p:nvSpPr>
        <p:spPr>
          <a:xfrm>
            <a:off x="2473868" y="6223007"/>
            <a:ext cx="4384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Figure 6. Conformers of </a:t>
            </a:r>
            <a:r>
              <a:rPr lang="hr-HR" sz="1600" i="1" dirty="0"/>
              <a:t>trans</a:t>
            </a:r>
            <a:r>
              <a:rPr lang="hr-HR" sz="1600" dirty="0"/>
              <a:t>-bicyclo[4.4.0]decane</a:t>
            </a:r>
            <a:endParaRPr lang="en-GB" sz="1600" dirty="0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56020D47-4C5E-416E-9707-AC3E9E846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60252"/>
            <a:ext cx="6400800" cy="39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8AC81-73F5-4533-A287-7942BB6B8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4" y="1627934"/>
            <a:ext cx="8257011" cy="523006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hr-HR" sz="2600" dirty="0">
                <a:solidFill>
                  <a:schemeClr val="tx1"/>
                </a:solidFill>
              </a:rPr>
              <a:t>Conformational space of bicyclo[2.2.0]hexane(</a:t>
            </a:r>
            <a:r>
              <a:rPr lang="hr-HR" sz="2600" b="1" dirty="0">
                <a:solidFill>
                  <a:schemeClr val="tx1"/>
                </a:solidFill>
              </a:rPr>
              <a:t>1</a:t>
            </a:r>
            <a:r>
              <a:rPr lang="hr-HR" sz="2600" dirty="0">
                <a:solidFill>
                  <a:schemeClr val="tx1"/>
                </a:solidFill>
              </a:rPr>
              <a:t>), bicyclo[3.3.0]octane(</a:t>
            </a:r>
            <a:r>
              <a:rPr lang="hr-HR" sz="2600" b="1" dirty="0">
                <a:solidFill>
                  <a:schemeClr val="tx1"/>
                </a:solidFill>
              </a:rPr>
              <a:t>2</a:t>
            </a:r>
            <a:r>
              <a:rPr lang="hr-HR" sz="2600" dirty="0">
                <a:solidFill>
                  <a:schemeClr val="tx1"/>
                </a:solidFill>
              </a:rPr>
              <a:t>) and bicyclo[4.4.0]decane(</a:t>
            </a:r>
            <a:r>
              <a:rPr lang="hr-HR" sz="2600" b="1" dirty="0">
                <a:solidFill>
                  <a:schemeClr val="tx1"/>
                </a:solidFill>
              </a:rPr>
              <a:t>3</a:t>
            </a:r>
            <a:r>
              <a:rPr lang="hr-HR" sz="2600" dirty="0">
                <a:solidFill>
                  <a:schemeClr val="tx1"/>
                </a:solidFill>
              </a:rPr>
              <a:t>) was investigated by performing multi-way analysis on temperature dependent trajectories.</a:t>
            </a:r>
          </a:p>
          <a:p>
            <a:pPr>
              <a:spcAft>
                <a:spcPts val="1200"/>
              </a:spcAft>
            </a:pPr>
            <a:r>
              <a:rPr lang="hr-HR" sz="2600" dirty="0">
                <a:solidFill>
                  <a:schemeClr val="tx1"/>
                </a:solidFill>
              </a:rPr>
              <a:t>For system (</a:t>
            </a:r>
            <a:r>
              <a:rPr lang="hr-HR" sz="2600" b="1" dirty="0">
                <a:solidFill>
                  <a:schemeClr val="tx1"/>
                </a:solidFill>
              </a:rPr>
              <a:t>1</a:t>
            </a:r>
            <a:r>
              <a:rPr lang="hr-HR" sz="2600" dirty="0">
                <a:solidFill>
                  <a:schemeClr val="tx1"/>
                </a:solidFill>
              </a:rPr>
              <a:t>), there was only 1 conformer found for each isomer.</a:t>
            </a:r>
          </a:p>
          <a:p>
            <a:pPr>
              <a:spcAft>
                <a:spcPts val="1200"/>
              </a:spcAft>
            </a:pPr>
            <a:r>
              <a:rPr lang="hr-HR" sz="2600" dirty="0">
                <a:solidFill>
                  <a:schemeClr val="tx1"/>
                </a:solidFill>
              </a:rPr>
              <a:t>For system (</a:t>
            </a:r>
            <a:r>
              <a:rPr lang="hr-HR" sz="2600" b="1" dirty="0">
                <a:solidFill>
                  <a:schemeClr val="tx1"/>
                </a:solidFill>
              </a:rPr>
              <a:t>2</a:t>
            </a:r>
            <a:r>
              <a:rPr lang="hr-HR" sz="2600" dirty="0">
                <a:solidFill>
                  <a:schemeClr val="tx1"/>
                </a:solidFill>
              </a:rPr>
              <a:t>), 3 confomers were found for </a:t>
            </a:r>
            <a:r>
              <a:rPr lang="hr-HR" sz="2600" i="1" dirty="0">
                <a:solidFill>
                  <a:schemeClr val="tx1"/>
                </a:solidFill>
              </a:rPr>
              <a:t>cis</a:t>
            </a:r>
            <a:r>
              <a:rPr lang="hr-HR" sz="2600" dirty="0">
                <a:solidFill>
                  <a:schemeClr val="tx1"/>
                </a:solidFill>
              </a:rPr>
              <a:t>- and only 1 conformer for </a:t>
            </a:r>
            <a:r>
              <a:rPr lang="hr-HR" sz="2600" i="1" dirty="0">
                <a:solidFill>
                  <a:schemeClr val="tx1"/>
                </a:solidFill>
              </a:rPr>
              <a:t>trans</a:t>
            </a:r>
            <a:r>
              <a:rPr lang="hr-HR" sz="2600" dirty="0">
                <a:solidFill>
                  <a:schemeClr val="tx1"/>
                </a:solidFill>
              </a:rPr>
              <a:t>- isomer.</a:t>
            </a:r>
          </a:p>
          <a:p>
            <a:pPr>
              <a:spcAft>
                <a:spcPts val="1200"/>
              </a:spcAft>
            </a:pPr>
            <a:r>
              <a:rPr lang="hr-HR" sz="2600" dirty="0">
                <a:solidFill>
                  <a:schemeClr val="tx1"/>
                </a:solidFill>
              </a:rPr>
              <a:t>For system (</a:t>
            </a:r>
            <a:r>
              <a:rPr lang="hr-HR" sz="2600" b="1" dirty="0">
                <a:solidFill>
                  <a:schemeClr val="tx1"/>
                </a:solidFill>
              </a:rPr>
              <a:t>3</a:t>
            </a:r>
            <a:r>
              <a:rPr lang="hr-HR" sz="2600" dirty="0">
                <a:solidFill>
                  <a:schemeClr val="tx1"/>
                </a:solidFill>
              </a:rPr>
              <a:t>), 12 conformers were found for each enantiomer of </a:t>
            </a:r>
            <a:r>
              <a:rPr lang="hr-HR" sz="2600" i="1" dirty="0">
                <a:solidFill>
                  <a:schemeClr val="tx1"/>
                </a:solidFill>
              </a:rPr>
              <a:t>cis</a:t>
            </a:r>
            <a:r>
              <a:rPr lang="hr-HR" sz="2600" dirty="0">
                <a:solidFill>
                  <a:schemeClr val="tx1"/>
                </a:solidFill>
              </a:rPr>
              <a:t>- isomer and 7 conformers for each enantiomer of </a:t>
            </a:r>
            <a:r>
              <a:rPr lang="hr-HR" sz="2600" i="1" dirty="0">
                <a:solidFill>
                  <a:schemeClr val="tx1"/>
                </a:solidFill>
              </a:rPr>
              <a:t>trans</a:t>
            </a:r>
            <a:r>
              <a:rPr lang="hr-HR" sz="2600" dirty="0">
                <a:solidFill>
                  <a:schemeClr val="tx1"/>
                </a:solidFill>
              </a:rPr>
              <a:t>- isomer.</a:t>
            </a:r>
          </a:p>
          <a:p>
            <a:endParaRPr lang="hr-HR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F73CB36-C01E-49B1-AF1F-98CDA185C658}"/>
              </a:ext>
            </a:extLst>
          </p:cNvPr>
          <p:cNvSpPr txBox="1">
            <a:spLocks/>
          </p:cNvSpPr>
          <p:nvPr/>
        </p:nvSpPr>
        <p:spPr>
          <a:xfrm>
            <a:off x="628650" y="1627934"/>
            <a:ext cx="8077326" cy="1507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66391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8AC81-73F5-4533-A287-7942BB6B8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627934"/>
            <a:ext cx="8246070" cy="291549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Full conformational space can be </a:t>
            </a:r>
            <a:r>
              <a:rPr lang="en-US" dirty="0" smtClean="0">
                <a:solidFill>
                  <a:schemeClr val="tx1"/>
                </a:solidFill>
              </a:rPr>
              <a:t>obtained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independently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hr-HR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the size or </a:t>
            </a:r>
            <a:r>
              <a:rPr lang="en-US" dirty="0" smtClean="0">
                <a:solidFill>
                  <a:schemeClr val="tx1"/>
                </a:solidFill>
              </a:rPr>
              <a:t>structure </a:t>
            </a:r>
            <a:r>
              <a:rPr lang="en-US" dirty="0">
                <a:solidFill>
                  <a:schemeClr val="tx1"/>
                </a:solidFill>
              </a:rPr>
              <a:t>of the molecule (or system)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Additional chemical information can be extracted from 2nd or 3rd way loadings.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9F73CB36-C01E-49B1-AF1F-98CDA185C658}"/>
              </a:ext>
            </a:extLst>
          </p:cNvPr>
          <p:cNvSpPr txBox="1">
            <a:spLocks/>
          </p:cNvSpPr>
          <p:nvPr/>
        </p:nvSpPr>
        <p:spPr>
          <a:xfrm>
            <a:off x="628650" y="1627934"/>
            <a:ext cx="8077326" cy="1507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569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C24E-C997-4D4B-9A56-1558D4840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b="1" dirty="0"/>
              <a:t>Thank you for your attention!</a:t>
            </a:r>
            <a:endParaRPr lang="en-GB" sz="3800" b="1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D97430D-E90C-4966-A835-9E9E14E77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20" y="222198"/>
            <a:ext cx="3381847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54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C24E-C997-4D4B-9A56-1558D4840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b="1" dirty="0"/>
              <a:t>BONUS:</a:t>
            </a:r>
            <a:endParaRPr lang="en-GB" sz="3800" b="1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D97430D-E90C-4966-A835-9E9E14E77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20" y="222198"/>
            <a:ext cx="3381847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94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6E09-2BE0-4663-8D32-FC4B619E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350"/>
              </a:spcAft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Introduction</a:t>
            </a:r>
            <a:endParaRPr lang="en-GB" dirty="0">
              <a:solidFill>
                <a:schemeClr val="tx1"/>
              </a:solidFill>
            </a:endParaRPr>
          </a:p>
          <a:p>
            <a:pPr marL="514350" indent="-514350">
              <a:spcAft>
                <a:spcPts val="1350"/>
              </a:spcAft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Tensor decomposition tools &amp; p</a:t>
            </a:r>
            <a:r>
              <a:rPr lang="hr-HR" dirty="0">
                <a:solidFill>
                  <a:schemeClr val="tx1"/>
                </a:solidFill>
              </a:rPr>
              <a:t>robability distribution </a:t>
            </a:r>
            <a:r>
              <a:rPr lang="en-GB" dirty="0">
                <a:solidFill>
                  <a:schemeClr val="tx1"/>
                </a:solidFill>
              </a:rPr>
              <a:t>function</a:t>
            </a:r>
            <a:endParaRPr lang="hr-HR" dirty="0">
              <a:solidFill>
                <a:schemeClr val="tx1"/>
              </a:solidFill>
            </a:endParaRPr>
          </a:p>
          <a:p>
            <a:pPr marL="514350" indent="-514350">
              <a:spcAft>
                <a:spcPts val="1350"/>
              </a:spcAft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Procedure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</a:rPr>
              <a:t>Results and discussion</a:t>
            </a:r>
            <a:endParaRPr lang="en-GB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hr-HR" dirty="0"/>
          </a:p>
          <a:p>
            <a:pPr marL="385763" indent="-385763">
              <a:buFont typeface="+mj-lt"/>
              <a:buAutoNum type="arabicPeriod" startAt="2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385763" indent="-385763">
              <a:buFont typeface="+mj-lt"/>
              <a:buAutoNum type="arabicPeriod"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958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804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hr-HR" dirty="0"/>
              <a:t>Tensor decomposition tools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62514C88-9C83-4822-A268-139320AA27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627934"/>
                <a:ext cx="8178466" cy="11326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hr-HR" sz="2600" dirty="0"/>
                  <a:t>Any high-order tensor </a:t>
                </a:r>
                <a14:m>
                  <m:oMath xmlns:m="http://schemas.openxmlformats.org/officeDocument/2006/math">
                    <m:r>
                      <a:rPr lang="hr-H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hr-HR" sz="2600" dirty="0"/>
                  <a:t> can be approximated as a product of core tensor </a:t>
                </a:r>
                <a14:m>
                  <m:oMath xmlns:m="http://schemas.openxmlformats.org/officeDocument/2006/math">
                    <m:r>
                      <a:rPr lang="hr-HR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hr-HR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r-HR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hr-HR" sz="2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hr-HR" sz="2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sz="2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×⋯×</m:t>
                        </m:r>
                        <m:sSub>
                          <m:sSubPr>
                            <m:ctrlPr>
                              <a:rPr lang="hr-HR" sz="2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hr-HR" sz="2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p>
                    </m:sSup>
                  </m:oMath>
                </a14:m>
                <a:r>
                  <a:rPr lang="hr-HR" sz="2600" dirty="0"/>
                  <a:t> and its factor matrices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hr-HR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hr-H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hr-H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r-H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hr-H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hr-H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hr-H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p>
                    </m:sSup>
                  </m:oMath>
                </a14:m>
                <a:r>
                  <a:rPr lang="hr-HR" sz="2600" dirty="0"/>
                  <a:t> as:</a:t>
                </a:r>
                <a:endParaRPr lang="en-GB" sz="2600" dirty="0"/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62514C88-9C83-4822-A268-139320AA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27934"/>
                <a:ext cx="8178466" cy="1132683"/>
              </a:xfrm>
              <a:prstGeom prst="rect">
                <a:avLst/>
              </a:prstGeom>
              <a:blipFill>
                <a:blip r:embed="rId2"/>
                <a:stretch>
                  <a:fillRect l="-1341" t="-8065" r="-1192" b="-18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B9B27C5-FAFA-4F67-97DF-7CEC52090371}"/>
                  </a:ext>
                </a:extLst>
              </p:cNvPr>
              <p:cNvSpPr txBox="1"/>
              <p:nvPr/>
            </p:nvSpPr>
            <p:spPr>
              <a:xfrm>
                <a:off x="2106921" y="2927177"/>
                <a:ext cx="5221924" cy="4271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𝒳</m:t>
                      </m:r>
                      <m:r>
                        <a:rPr lang="hr-H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  <m:sSub>
                        <m:sSubPr>
                          <m:ctrlP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6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sSub>
                        <m:sSubPr>
                          <m:ctrlP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6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sSub>
                        <m:sSubPr>
                          <m:ctrlP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hr-HR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e>
                        <m:sub>
                          <m: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hr-HR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6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𝐔</m:t>
                          </m:r>
                        </m:e>
                        <m:sup>
                          <m:d>
                            <m:dPr>
                              <m:ctrlPr>
                                <a:rPr lang="hr-H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B9B27C5-FAFA-4F67-97DF-7CEC52090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921" y="2927177"/>
                <a:ext cx="5221924" cy="4271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173F2D-0868-4BD1-97A2-D10F43E8C180}"/>
              </a:ext>
            </a:extLst>
          </p:cNvPr>
          <p:cNvGrpSpPr/>
          <p:nvPr/>
        </p:nvGrpSpPr>
        <p:grpSpPr>
          <a:xfrm>
            <a:off x="409126" y="3945331"/>
            <a:ext cx="8106224" cy="2107560"/>
            <a:chOff x="518888" y="3945331"/>
            <a:chExt cx="8106224" cy="21075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C979D2-2A80-427F-9043-A765399D98AB}"/>
                </a:ext>
              </a:extLst>
            </p:cNvPr>
            <p:cNvSpPr/>
            <p:nvPr/>
          </p:nvSpPr>
          <p:spPr>
            <a:xfrm>
              <a:off x="5171058" y="3945331"/>
              <a:ext cx="609598" cy="1636295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BC066279-98B7-45AF-8ABD-BF35F1B39376}"/>
                </a:ext>
              </a:extLst>
            </p:cNvPr>
            <p:cNvSpPr/>
            <p:nvPr/>
          </p:nvSpPr>
          <p:spPr>
            <a:xfrm>
              <a:off x="867417" y="3945332"/>
              <a:ext cx="1636294" cy="1636295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A512D8CB-F21F-4544-A2B5-F3A6CD1DA958}"/>
                </a:ext>
              </a:extLst>
            </p:cNvPr>
            <p:cNvSpPr/>
            <p:nvPr/>
          </p:nvSpPr>
          <p:spPr>
            <a:xfrm>
              <a:off x="3491035" y="4341288"/>
              <a:ext cx="802105" cy="638932"/>
            </a:xfrm>
            <a:prstGeom prst="cub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FA01D1-3BC2-45C1-B2FC-FB240BF5190E}"/>
                </a:ext>
              </a:extLst>
            </p:cNvPr>
            <p:cNvSpPr txBox="1"/>
            <p:nvPr/>
          </p:nvSpPr>
          <p:spPr>
            <a:xfrm>
              <a:off x="1228364" y="472618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𝒳</a:t>
              </a:r>
              <a:endParaRPr lang="en-GB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14C2BA-7307-4FD9-AE4D-4BD42E791F6F}"/>
                </a:ext>
              </a:extLst>
            </p:cNvPr>
            <p:cNvSpPr txBox="1"/>
            <p:nvPr/>
          </p:nvSpPr>
          <p:spPr>
            <a:xfrm>
              <a:off x="518888" y="4935596"/>
              <a:ext cx="256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i="1" dirty="0"/>
                <a:t>I</a:t>
              </a:r>
              <a:endParaRPr lang="en-GB" sz="2000" i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14531B-DE67-468A-A7B0-2C09068B09F2}"/>
                </a:ext>
              </a:extLst>
            </p:cNvPr>
            <p:cNvSpPr txBox="1"/>
            <p:nvPr/>
          </p:nvSpPr>
          <p:spPr>
            <a:xfrm>
              <a:off x="1785828" y="5652781"/>
              <a:ext cx="256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i="1" dirty="0"/>
                <a:t>J</a:t>
              </a:r>
              <a:endParaRPr lang="en-GB" sz="20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965685-6385-4E59-85B1-6D1447C3D3F4}"/>
                </a:ext>
              </a:extLst>
            </p:cNvPr>
            <p:cNvSpPr txBox="1"/>
            <p:nvPr/>
          </p:nvSpPr>
          <p:spPr>
            <a:xfrm>
              <a:off x="2382622" y="5187845"/>
              <a:ext cx="256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i="1" dirty="0"/>
                <a:t>K</a:t>
              </a:r>
              <a:endParaRPr lang="en-GB" sz="20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4CEF8F-01FB-486C-B47B-3F6C34D569BC}"/>
                </a:ext>
              </a:extLst>
            </p:cNvPr>
            <p:cNvSpPr txBox="1"/>
            <p:nvPr/>
          </p:nvSpPr>
          <p:spPr>
            <a:xfrm>
              <a:off x="4915342" y="5072550"/>
              <a:ext cx="256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i="1" dirty="0"/>
                <a:t>I</a:t>
              </a:r>
              <a:endParaRPr lang="en-GB" sz="1600" i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DF312E-8386-41EA-950F-FECE3F688A65}"/>
                </a:ext>
              </a:extLst>
            </p:cNvPr>
            <p:cNvSpPr txBox="1"/>
            <p:nvPr/>
          </p:nvSpPr>
          <p:spPr>
            <a:xfrm>
              <a:off x="5280464" y="4580110"/>
              <a:ext cx="535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b="1" dirty="0"/>
                <a:t>U</a:t>
              </a:r>
              <a:r>
                <a:rPr lang="hr-HR" sz="1600" baseline="30000" dirty="0"/>
                <a:t>(1)</a:t>
              </a:r>
              <a:endParaRPr lang="en-GB" sz="1600" b="1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F7B2C8D-403A-4034-BEED-90F3C29D6255}"/>
                    </a:ext>
                  </a:extLst>
                </p:cNvPr>
                <p:cNvSpPr txBox="1"/>
                <p:nvPr/>
              </p:nvSpPr>
              <p:spPr>
                <a:xfrm>
                  <a:off x="3653346" y="4533619"/>
                  <a:ext cx="3831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F7B2C8D-403A-4034-BEED-90F3C29D6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346" y="4533619"/>
                  <a:ext cx="383120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384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99EDE8-5806-47CE-B3F4-B28DF8FCD23E}"/>
                </a:ext>
              </a:extLst>
            </p:cNvPr>
            <p:cNvSpPr txBox="1"/>
            <p:nvPr/>
          </p:nvSpPr>
          <p:spPr>
            <a:xfrm>
              <a:off x="5474899" y="5585872"/>
              <a:ext cx="433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w</a:t>
              </a:r>
              <a:r>
                <a:rPr lang="hr-HR" baseline="-25000" dirty="0"/>
                <a:t>1</a:t>
              </a:r>
              <a:endParaRPr lang="en-GB" baseline="-25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0E704F-02CE-48A2-942E-957A8A053356}"/>
                </a:ext>
              </a:extLst>
            </p:cNvPr>
            <p:cNvSpPr txBox="1"/>
            <p:nvPr/>
          </p:nvSpPr>
          <p:spPr>
            <a:xfrm>
              <a:off x="3814896" y="5000262"/>
              <a:ext cx="433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w</a:t>
              </a:r>
              <a:r>
                <a:rPr lang="hr-HR" baseline="-25000" dirty="0"/>
                <a:t>1</a:t>
              </a:r>
              <a:endParaRPr lang="en-GB" baseline="-25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864DED-8260-443B-836A-C4F9F6188432}"/>
                </a:ext>
              </a:extLst>
            </p:cNvPr>
            <p:cNvSpPr txBox="1"/>
            <p:nvPr/>
          </p:nvSpPr>
          <p:spPr>
            <a:xfrm>
              <a:off x="3095199" y="4513172"/>
              <a:ext cx="433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w</a:t>
              </a:r>
              <a:r>
                <a:rPr lang="hr-HR" baseline="-25000" dirty="0"/>
                <a:t>2</a:t>
              </a:r>
              <a:endParaRPr lang="en-GB" baseline="-25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140AA2-CB80-47DF-B5F2-61D6A956A8DA}"/>
                </a:ext>
              </a:extLst>
            </p:cNvPr>
            <p:cNvSpPr txBox="1"/>
            <p:nvPr/>
          </p:nvSpPr>
          <p:spPr>
            <a:xfrm>
              <a:off x="4235794" y="4740499"/>
              <a:ext cx="433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w</a:t>
              </a:r>
              <a:r>
                <a:rPr lang="hr-HR" baseline="-25000" dirty="0"/>
                <a:t>3</a:t>
              </a:r>
              <a:endParaRPr lang="en-GB" baseline="-250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FC4D0E-3433-4FC7-833D-E55AF22A4236}"/>
                </a:ext>
              </a:extLst>
            </p:cNvPr>
            <p:cNvSpPr/>
            <p:nvPr/>
          </p:nvSpPr>
          <p:spPr>
            <a:xfrm>
              <a:off x="6538025" y="3945331"/>
              <a:ext cx="609598" cy="1636295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DAC290-59BD-47A6-8124-45FE78280A98}"/>
                </a:ext>
              </a:extLst>
            </p:cNvPr>
            <p:cNvSpPr txBox="1"/>
            <p:nvPr/>
          </p:nvSpPr>
          <p:spPr>
            <a:xfrm>
              <a:off x="6282309" y="5072550"/>
              <a:ext cx="256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i="1" dirty="0"/>
                <a:t>J</a:t>
              </a:r>
              <a:endParaRPr lang="en-GB" sz="1600" i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570DDDF-9515-464D-AF90-C41A22768B68}"/>
                </a:ext>
              </a:extLst>
            </p:cNvPr>
            <p:cNvSpPr txBox="1"/>
            <p:nvPr/>
          </p:nvSpPr>
          <p:spPr>
            <a:xfrm>
              <a:off x="6841866" y="5585872"/>
              <a:ext cx="433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w</a:t>
              </a:r>
              <a:r>
                <a:rPr lang="hr-HR" baseline="-25000" dirty="0"/>
                <a:t>2</a:t>
              </a:r>
              <a:endParaRPr lang="en-GB" baseline="-250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5FDDC0-4DA0-4410-BE79-0940545F489F}"/>
                </a:ext>
              </a:extLst>
            </p:cNvPr>
            <p:cNvSpPr/>
            <p:nvPr/>
          </p:nvSpPr>
          <p:spPr>
            <a:xfrm>
              <a:off x="7904034" y="3945331"/>
              <a:ext cx="609598" cy="1636295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9971F5E-5C81-461A-9528-B2E58EDDFB99}"/>
                </a:ext>
              </a:extLst>
            </p:cNvPr>
            <p:cNvSpPr txBox="1"/>
            <p:nvPr/>
          </p:nvSpPr>
          <p:spPr>
            <a:xfrm>
              <a:off x="7632419" y="5073558"/>
              <a:ext cx="2566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i="1" dirty="0"/>
                <a:t>K</a:t>
              </a:r>
              <a:endParaRPr lang="en-GB" sz="1600" i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7385B05-5D54-498D-9C8C-83DA93DB474F}"/>
                </a:ext>
              </a:extLst>
            </p:cNvPr>
            <p:cNvSpPr txBox="1"/>
            <p:nvPr/>
          </p:nvSpPr>
          <p:spPr>
            <a:xfrm>
              <a:off x="8191976" y="5586880"/>
              <a:ext cx="433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w</a:t>
              </a:r>
              <a:r>
                <a:rPr lang="hr-HR" baseline="-25000" dirty="0"/>
                <a:t>3</a:t>
              </a:r>
              <a:endParaRPr lang="en-GB" baseline="-25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D6AB7E-8DFD-4E35-88B2-D3167F869E01}"/>
                </a:ext>
              </a:extLst>
            </p:cNvPr>
            <p:cNvSpPr txBox="1"/>
            <p:nvPr/>
          </p:nvSpPr>
          <p:spPr>
            <a:xfrm>
              <a:off x="6647462" y="4594768"/>
              <a:ext cx="535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b="1" dirty="0"/>
                <a:t>U</a:t>
              </a:r>
              <a:r>
                <a:rPr lang="hr-HR" sz="1600" baseline="30000" dirty="0"/>
                <a:t>(2)</a:t>
              </a:r>
              <a:endParaRPr lang="en-GB" sz="1600" b="1" baseline="30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9E75319-58E8-4256-89F8-109A00A79DD9}"/>
                </a:ext>
              </a:extLst>
            </p:cNvPr>
            <p:cNvSpPr txBox="1"/>
            <p:nvPr/>
          </p:nvSpPr>
          <p:spPr>
            <a:xfrm>
              <a:off x="8000157" y="4594768"/>
              <a:ext cx="535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b="1" dirty="0"/>
                <a:t>U</a:t>
              </a:r>
              <a:r>
                <a:rPr lang="hr-HR" sz="1600" baseline="30000" dirty="0"/>
                <a:t>(3)</a:t>
              </a:r>
              <a:endParaRPr lang="en-GB" sz="1600" b="1" baseline="30000" dirty="0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75C0F2E-4D61-414A-A4E3-A761FD8EF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2830" y="4610613"/>
              <a:ext cx="282258" cy="201130"/>
            </a:xfrm>
            <a:prstGeom prst="rect">
              <a:avLst/>
            </a:prstGeom>
          </p:spPr>
        </p:pic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28290CA-05F2-4FBD-AB12-AD7BC7BF8ECA}"/>
                </a:ext>
              </a:extLst>
            </p:cNvPr>
            <p:cNvGrpSpPr/>
            <p:nvPr/>
          </p:nvGrpSpPr>
          <p:grpSpPr>
            <a:xfrm>
              <a:off x="4545523" y="4442376"/>
              <a:ext cx="461203" cy="515396"/>
              <a:chOff x="4570627" y="4491878"/>
              <a:chExt cx="461203" cy="51539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763DBE-45C1-4DA5-8AA4-2B72E042C5BB}"/>
                  </a:ext>
                </a:extLst>
              </p:cNvPr>
              <p:cNvSpPr txBox="1"/>
              <p:nvPr/>
            </p:nvSpPr>
            <p:spPr>
              <a:xfrm>
                <a:off x="4771297" y="4668720"/>
                <a:ext cx="2605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600" dirty="0"/>
                  <a:t>1</a:t>
                </a:r>
                <a:endParaRPr lang="en-GB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A9E275BC-848A-4780-9800-778C299171B5}"/>
                      </a:ext>
                    </a:extLst>
                  </p:cNvPr>
                  <p:cNvSpPr txBox="1"/>
                  <p:nvPr/>
                </p:nvSpPr>
                <p:spPr>
                  <a:xfrm>
                    <a:off x="4570627" y="4491878"/>
                    <a:ext cx="3238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A9E275BC-848A-4780-9800-778C299171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0627" y="4491878"/>
                    <a:ext cx="323861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2264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CFA62B5-50EC-499C-9DD9-ED77360B28E4}"/>
                </a:ext>
              </a:extLst>
            </p:cNvPr>
            <p:cNvGrpSpPr/>
            <p:nvPr/>
          </p:nvGrpSpPr>
          <p:grpSpPr>
            <a:xfrm>
              <a:off x="5909270" y="4448202"/>
              <a:ext cx="461203" cy="515396"/>
              <a:chOff x="4570627" y="4491878"/>
              <a:chExt cx="461203" cy="515396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FD62123-C35F-42E5-B54F-30EED1017B91}"/>
                  </a:ext>
                </a:extLst>
              </p:cNvPr>
              <p:cNvSpPr txBox="1"/>
              <p:nvPr/>
            </p:nvSpPr>
            <p:spPr>
              <a:xfrm>
                <a:off x="4771297" y="4668720"/>
                <a:ext cx="2605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600" dirty="0"/>
                  <a:t>2</a:t>
                </a:r>
                <a:endParaRPr lang="en-GB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147EEA5-34B9-4A3E-A941-DB2475A0B7CC}"/>
                      </a:ext>
                    </a:extLst>
                  </p:cNvPr>
                  <p:cNvSpPr txBox="1"/>
                  <p:nvPr/>
                </p:nvSpPr>
                <p:spPr>
                  <a:xfrm>
                    <a:off x="4570627" y="4491878"/>
                    <a:ext cx="3238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F147EEA5-34B9-4A3E-A941-DB2475A0B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0627" y="4491878"/>
                    <a:ext cx="323861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B63103B-D9B3-4402-83BE-AD86E4281840}"/>
                </a:ext>
              </a:extLst>
            </p:cNvPr>
            <p:cNvGrpSpPr/>
            <p:nvPr/>
          </p:nvGrpSpPr>
          <p:grpSpPr>
            <a:xfrm>
              <a:off x="7286709" y="4456212"/>
              <a:ext cx="461203" cy="515396"/>
              <a:chOff x="4570627" y="4491878"/>
              <a:chExt cx="461203" cy="515396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0322D66-DDE6-4F7E-AFEC-CA3451556D36}"/>
                  </a:ext>
                </a:extLst>
              </p:cNvPr>
              <p:cNvSpPr txBox="1"/>
              <p:nvPr/>
            </p:nvSpPr>
            <p:spPr>
              <a:xfrm>
                <a:off x="4771297" y="4668720"/>
                <a:ext cx="2605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600" dirty="0"/>
                  <a:t>3</a:t>
                </a:r>
                <a:endParaRPr lang="en-GB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2926DB5-D292-4A59-8DCC-EAA048861540}"/>
                      </a:ext>
                    </a:extLst>
                  </p:cNvPr>
                  <p:cNvSpPr txBox="1"/>
                  <p:nvPr/>
                </p:nvSpPr>
                <p:spPr>
                  <a:xfrm>
                    <a:off x="4570627" y="4491878"/>
                    <a:ext cx="32386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GB" sz="2400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2926DB5-D292-4A59-8DCC-EAA04886154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0627" y="4491878"/>
                    <a:ext cx="323861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2452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1174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DEADC-5C74-4DD6-8150-48F0007EE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solidFill>
                  <a:schemeClr val="tx1"/>
                </a:solidFill>
              </a:rPr>
              <a:t>Problem: </a:t>
            </a:r>
            <a:r>
              <a:rPr lang="hr-HR" dirty="0">
                <a:solidFill>
                  <a:schemeClr val="tx1"/>
                </a:solidFill>
              </a:rPr>
              <a:t>Investigation (exploration) of potential energy surface of molecule of interest in ground state with or without the presence of variable external potential.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hr-HR" b="1" dirty="0">
                <a:solidFill>
                  <a:schemeClr val="tx1"/>
                </a:solidFill>
              </a:rPr>
              <a:t>Method of our choice: </a:t>
            </a:r>
            <a:r>
              <a:rPr lang="hr-HR" dirty="0">
                <a:solidFill>
                  <a:schemeClr val="tx1"/>
                </a:solidFill>
              </a:rPr>
              <a:t>Multi-way analysis of </a:t>
            </a:r>
            <a:r>
              <a:rPr lang="hr-HR" i="1" dirty="0">
                <a:solidFill>
                  <a:schemeClr val="tx1"/>
                </a:solidFill>
              </a:rPr>
              <a:t>ab-initio</a:t>
            </a:r>
            <a:r>
              <a:rPr lang="hr-HR" dirty="0">
                <a:solidFill>
                  <a:schemeClr val="tx1"/>
                </a:solidFill>
              </a:rPr>
              <a:t> molecular dynamics trajectories at several different temperatures.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1A985F-D915-41BE-9273-BBDA32225493}"/>
              </a:ext>
            </a:extLst>
          </p:cNvPr>
          <p:cNvSpPr txBox="1">
            <a:spLocks/>
          </p:cNvSpPr>
          <p:nvPr/>
        </p:nvSpPr>
        <p:spPr>
          <a:xfrm>
            <a:off x="628650" y="3927140"/>
            <a:ext cx="7886700" cy="204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81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DEADC-5C74-4DD6-8150-48F0007EE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hr-HR" b="1" dirty="0">
                <a:solidFill>
                  <a:schemeClr val="tx1"/>
                </a:solidFill>
              </a:rPr>
              <a:t>Other methods that can be used: </a:t>
            </a:r>
          </a:p>
          <a:p>
            <a:pPr marL="898525" indent="-514350" algn="just">
              <a:spcAft>
                <a:spcPts val="1200"/>
              </a:spcAft>
            </a:pPr>
            <a:r>
              <a:rPr lang="hr-HR" dirty="0">
                <a:solidFill>
                  <a:schemeClr val="tx1"/>
                </a:solidFill>
              </a:rPr>
              <a:t>Sistematic (</a:t>
            </a:r>
            <a:r>
              <a:rPr lang="hr-HR" i="1" dirty="0">
                <a:solidFill>
                  <a:schemeClr val="tx1"/>
                </a:solidFill>
              </a:rPr>
              <a:t>grid</a:t>
            </a:r>
            <a:r>
              <a:rPr lang="hr-HR" dirty="0">
                <a:solidFill>
                  <a:schemeClr val="tx1"/>
                </a:solidFill>
              </a:rPr>
              <a:t>) search</a:t>
            </a:r>
          </a:p>
          <a:p>
            <a:pPr marL="898525" indent="-514350" algn="just">
              <a:spcAft>
                <a:spcPts val="1200"/>
              </a:spcAft>
            </a:pPr>
            <a:r>
              <a:rPr lang="hr-HR" dirty="0">
                <a:solidFill>
                  <a:schemeClr val="tx1"/>
                </a:solidFill>
              </a:rPr>
              <a:t>Monte Carlo (</a:t>
            </a:r>
            <a:r>
              <a:rPr lang="hr-HR" i="1" dirty="0">
                <a:solidFill>
                  <a:schemeClr val="tx1"/>
                </a:solidFill>
              </a:rPr>
              <a:t>MC</a:t>
            </a:r>
            <a:r>
              <a:rPr lang="hr-HR" dirty="0">
                <a:solidFill>
                  <a:schemeClr val="tx1"/>
                </a:solidFill>
              </a:rPr>
              <a:t>) or stochastic methods</a:t>
            </a:r>
          </a:p>
          <a:p>
            <a:pPr marL="898525" indent="-514350" algn="just">
              <a:spcAft>
                <a:spcPts val="1200"/>
              </a:spcAft>
            </a:pPr>
            <a:r>
              <a:rPr lang="hr-HR" dirty="0">
                <a:solidFill>
                  <a:schemeClr val="tx1"/>
                </a:solidFill>
              </a:rPr>
              <a:t>Metadynamics (</a:t>
            </a:r>
            <a:r>
              <a:rPr lang="hr-HR" i="1" dirty="0">
                <a:solidFill>
                  <a:schemeClr val="tx1"/>
                </a:solidFill>
              </a:rPr>
              <a:t>MTD</a:t>
            </a:r>
            <a:r>
              <a:rPr lang="hr-HR" dirty="0">
                <a:solidFill>
                  <a:schemeClr val="tx1"/>
                </a:solidFill>
              </a:rPr>
              <a:t>)</a:t>
            </a:r>
          </a:p>
          <a:p>
            <a:pPr marL="898525" indent="-514350" algn="just">
              <a:spcAft>
                <a:spcPts val="1200"/>
              </a:spcAft>
            </a:pPr>
            <a:r>
              <a:rPr lang="hr-HR" dirty="0">
                <a:solidFill>
                  <a:schemeClr val="tx1"/>
                </a:solidFill>
              </a:rPr>
              <a:t>Steered molecular dynamics (</a:t>
            </a:r>
            <a:r>
              <a:rPr lang="hr-HR" i="1" dirty="0">
                <a:solidFill>
                  <a:schemeClr val="tx1"/>
                </a:solidFill>
              </a:rPr>
              <a:t>SMD</a:t>
            </a:r>
            <a:r>
              <a:rPr lang="hr-HR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1A985F-D915-41BE-9273-BBDA32225493}"/>
              </a:ext>
            </a:extLst>
          </p:cNvPr>
          <p:cNvSpPr txBox="1">
            <a:spLocks/>
          </p:cNvSpPr>
          <p:nvPr/>
        </p:nvSpPr>
        <p:spPr>
          <a:xfrm>
            <a:off x="628650" y="3927140"/>
            <a:ext cx="7886700" cy="204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30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DEADC-5C74-4DD6-8150-48F0007EE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9372"/>
            <a:ext cx="7886700" cy="483987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hr-HR" b="1" dirty="0">
                <a:solidFill>
                  <a:schemeClr val="tx1"/>
                </a:solidFill>
              </a:rPr>
              <a:t>Motivation: </a:t>
            </a:r>
          </a:p>
          <a:p>
            <a:pPr algn="just">
              <a:spcAft>
                <a:spcPts val="1800"/>
              </a:spcAft>
            </a:pPr>
            <a:r>
              <a:rPr lang="hr-HR" dirty="0">
                <a:solidFill>
                  <a:schemeClr val="tx1"/>
                </a:solidFill>
              </a:rPr>
              <a:t>During molecular dynamics run, we assume that the molecule will spend statistically more time in vicinity of local minima on PES.</a:t>
            </a:r>
          </a:p>
          <a:p>
            <a:pPr algn="just">
              <a:spcAft>
                <a:spcPts val="1800"/>
              </a:spcAft>
            </a:pPr>
            <a:r>
              <a:rPr lang="hr-HR" dirty="0">
                <a:solidFill>
                  <a:schemeClr val="tx1"/>
                </a:solidFill>
              </a:rPr>
              <a:t>In order to overcome high potential barriers and thoroughly scan PES we use several different temperatures.</a:t>
            </a:r>
          </a:p>
          <a:p>
            <a:pPr algn="just">
              <a:spcAft>
                <a:spcPts val="1800"/>
              </a:spcAft>
            </a:pPr>
            <a:r>
              <a:rPr lang="hr-HR" dirty="0">
                <a:solidFill>
                  <a:schemeClr val="tx1"/>
                </a:solidFill>
              </a:rPr>
              <a:t>Tensor decomposition tools must be used to reduce the dimensionallity of the problem.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1A985F-D915-41BE-9273-BBDA32225493}"/>
              </a:ext>
            </a:extLst>
          </p:cNvPr>
          <p:cNvSpPr txBox="1">
            <a:spLocks/>
          </p:cNvSpPr>
          <p:nvPr/>
        </p:nvSpPr>
        <p:spPr>
          <a:xfrm>
            <a:off x="628650" y="3927140"/>
            <a:ext cx="7886700" cy="204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42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hr-HR" dirty="0"/>
              <a:t>Tensor decomposition tools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0468205B-9AF2-46FA-9517-00AB5F4EA0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024" y="1675233"/>
                <a:ext cx="8353050" cy="15070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hr-HR" sz="2600" dirty="0"/>
                  <a:t>Tensor of rank </a:t>
                </a:r>
                <a:r>
                  <a:rPr lang="hr-HR" sz="2600" i="1" dirty="0"/>
                  <a:t>N</a:t>
                </a:r>
                <a:r>
                  <a:rPr lang="hr-HR" sz="2600" dirty="0"/>
                  <a:t> is an element of a vector space </a:t>
                </a:r>
                <a:r>
                  <a:rPr lang="hr-HR" sz="2600" i="1" dirty="0"/>
                  <a:t>V</a:t>
                </a:r>
                <a:r>
                  <a:rPr lang="hr-HR" sz="2600" dirty="0"/>
                  <a:t> formed by tensor product of finite set of vector spaces {</a:t>
                </a:r>
                <a:r>
                  <a:rPr lang="hr-HR" sz="2600" i="1" dirty="0"/>
                  <a:t>V</a:t>
                </a:r>
                <a:r>
                  <a:rPr lang="hr-HR" sz="2600" baseline="-25000" dirty="0"/>
                  <a:t>1</a:t>
                </a:r>
                <a:r>
                  <a:rPr lang="hr-HR" sz="2600" dirty="0"/>
                  <a:t>, ..., </a:t>
                </a:r>
                <a:r>
                  <a:rPr lang="hr-HR" sz="2600" i="1" dirty="0"/>
                  <a:t>V</a:t>
                </a:r>
                <a:r>
                  <a:rPr lang="hr-HR" sz="2600" i="1" baseline="-25000" dirty="0"/>
                  <a:t>N</a:t>
                </a:r>
                <a:r>
                  <a:rPr lang="hr-HR" sz="2600" dirty="0"/>
                  <a:t>}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r-HR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r-HR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⊗⋯⊗</m:t>
                      </m:r>
                      <m:sSub>
                        <m:sSubPr>
                          <m:ctrlPr>
                            <a:rPr lang="hr-H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r-H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468205B-9AF2-46FA-9517-00AB5F4EA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24" y="1675233"/>
                <a:ext cx="8353050" cy="1507092"/>
              </a:xfrm>
              <a:prstGeom prst="rect">
                <a:avLst/>
              </a:prstGeom>
              <a:blipFill rotWithShape="0">
                <a:blip r:embed="rId2"/>
                <a:stretch>
                  <a:fillRect l="-1314" t="-6073" r="-160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30FD9CA-44C9-4410-8ED1-D053460CD43F}"/>
              </a:ext>
            </a:extLst>
          </p:cNvPr>
          <p:cNvGrpSpPr/>
          <p:nvPr/>
        </p:nvGrpSpPr>
        <p:grpSpPr>
          <a:xfrm>
            <a:off x="438024" y="3429000"/>
            <a:ext cx="8267952" cy="2932058"/>
            <a:chOff x="438024" y="3429000"/>
            <a:chExt cx="8267952" cy="29320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E63F0D-40BE-450E-A344-14428788CE4D}"/>
                </a:ext>
              </a:extLst>
            </p:cNvPr>
            <p:cNvSpPr/>
            <p:nvPr/>
          </p:nvSpPr>
          <p:spPr>
            <a:xfrm>
              <a:off x="6054015" y="3649579"/>
              <a:ext cx="2651961" cy="7218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DDC52D-934F-431F-9F1A-8AD85385BE13}"/>
                </a:ext>
              </a:extLst>
            </p:cNvPr>
            <p:cNvSpPr/>
            <p:nvPr/>
          </p:nvSpPr>
          <p:spPr>
            <a:xfrm>
              <a:off x="942098" y="3429000"/>
              <a:ext cx="122823" cy="12837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34E333-B2B2-44E5-AB94-A59B73DF851B}"/>
                </a:ext>
              </a:extLst>
            </p:cNvPr>
            <p:cNvSpPr/>
            <p:nvPr/>
          </p:nvSpPr>
          <p:spPr>
            <a:xfrm>
              <a:off x="1963279" y="3429000"/>
              <a:ext cx="1219200" cy="128374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8BD3C030-68D0-4DEF-9970-B04359D08FCE}"/>
                </a:ext>
              </a:extLst>
            </p:cNvPr>
            <p:cNvSpPr/>
            <p:nvPr/>
          </p:nvSpPr>
          <p:spPr>
            <a:xfrm>
              <a:off x="4034216" y="3429000"/>
              <a:ext cx="1347537" cy="1283744"/>
            </a:xfrm>
            <a:prstGeom prst="cub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D1C902EF-3A24-4817-B438-3DAE26F2C992}"/>
                </a:ext>
              </a:extLst>
            </p:cNvPr>
            <p:cNvSpPr/>
            <p:nvPr/>
          </p:nvSpPr>
          <p:spPr>
            <a:xfrm>
              <a:off x="6171257" y="3740422"/>
              <a:ext cx="567492" cy="521744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E5679AD6-D96D-48A5-B8BF-0DB3737F6A1A}"/>
                </a:ext>
              </a:extLst>
            </p:cNvPr>
            <p:cNvSpPr/>
            <p:nvPr/>
          </p:nvSpPr>
          <p:spPr>
            <a:xfrm>
              <a:off x="6855991" y="3740422"/>
              <a:ext cx="567492" cy="521744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4540622B-8400-4F5E-A306-99AD8F0A4A38}"/>
                </a:ext>
              </a:extLst>
            </p:cNvPr>
            <p:cNvSpPr/>
            <p:nvPr/>
          </p:nvSpPr>
          <p:spPr>
            <a:xfrm>
              <a:off x="7561973" y="3740422"/>
              <a:ext cx="567492" cy="521744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D263D8-1297-45FC-B232-216A43B8C87E}"/>
                </a:ext>
              </a:extLst>
            </p:cNvPr>
            <p:cNvSpPr txBox="1"/>
            <p:nvPr/>
          </p:nvSpPr>
          <p:spPr>
            <a:xfrm>
              <a:off x="899767" y="4876193"/>
              <a:ext cx="2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/>
                <a:t>a</a:t>
              </a:r>
              <a:endParaRPr lang="en-GB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B5AF66-2879-4D0A-87DA-81E8138D8C3D}"/>
                </a:ext>
              </a:extLst>
            </p:cNvPr>
            <p:cNvSpPr txBox="1"/>
            <p:nvPr/>
          </p:nvSpPr>
          <p:spPr>
            <a:xfrm>
              <a:off x="2450054" y="4878469"/>
              <a:ext cx="2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/>
                <a:t>A</a:t>
              </a:r>
              <a:endParaRPr lang="en-GB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0CABD3-5CEC-48C3-8D3C-69D938D664E2}"/>
                </a:ext>
              </a:extLst>
            </p:cNvPr>
            <p:cNvSpPr txBox="1"/>
            <p:nvPr/>
          </p:nvSpPr>
          <p:spPr>
            <a:xfrm>
              <a:off x="438024" y="5230780"/>
              <a:ext cx="1130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Vector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AE111B-88DC-4DFD-9803-D17905D7184D}"/>
                </a:ext>
              </a:extLst>
            </p:cNvPr>
            <p:cNvSpPr txBox="1"/>
            <p:nvPr/>
          </p:nvSpPr>
          <p:spPr>
            <a:xfrm>
              <a:off x="1598319" y="5230780"/>
              <a:ext cx="1949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Matrix</a:t>
              </a:r>
            </a:p>
            <a:p>
              <a:r>
                <a:rPr lang="hr-HR" dirty="0"/>
                <a:t>(2nd-order tensor)</a:t>
              </a: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43D681-1585-4BF3-BED8-6473D34C6A76}"/>
                </a:ext>
              </a:extLst>
            </p:cNvPr>
            <p:cNvSpPr txBox="1"/>
            <p:nvPr/>
          </p:nvSpPr>
          <p:spPr>
            <a:xfrm>
              <a:off x="3844215" y="5260187"/>
              <a:ext cx="1836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3rd-order tensor</a:t>
              </a:r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CCBF58-CBAF-4EBB-B645-9F06F6639281}"/>
                </a:ext>
              </a:extLst>
            </p:cNvPr>
            <p:cNvSpPr txBox="1"/>
            <p:nvPr/>
          </p:nvSpPr>
          <p:spPr>
            <a:xfrm>
              <a:off x="6546994" y="5260187"/>
              <a:ext cx="1752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4th-order tensor</a:t>
              </a:r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82601C-A4A2-4877-BF45-43E3F3E1C846}"/>
                </a:ext>
              </a:extLst>
            </p:cNvPr>
            <p:cNvSpPr/>
            <p:nvPr/>
          </p:nvSpPr>
          <p:spPr>
            <a:xfrm>
              <a:off x="8222236" y="3987666"/>
              <a:ext cx="45719" cy="45719"/>
            </a:xfrm>
            <a:prstGeom prst="ellipse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6111AB-34CE-4EE6-ABBE-676ABF073391}"/>
                </a:ext>
              </a:extLst>
            </p:cNvPr>
            <p:cNvSpPr/>
            <p:nvPr/>
          </p:nvSpPr>
          <p:spPr>
            <a:xfrm>
              <a:off x="8365850" y="3987666"/>
              <a:ext cx="45719" cy="45719"/>
            </a:xfrm>
            <a:prstGeom prst="ellipse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69887FE-6B78-451B-B82C-73961B3DCB19}"/>
                </a:ext>
              </a:extLst>
            </p:cNvPr>
            <p:cNvSpPr/>
            <p:nvPr/>
          </p:nvSpPr>
          <p:spPr>
            <a:xfrm>
              <a:off x="8509464" y="3987666"/>
              <a:ext cx="45719" cy="45719"/>
            </a:xfrm>
            <a:prstGeom prst="ellipse">
              <a:avLst/>
            </a:prstGeom>
            <a:ln w="63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2834A5-B8C7-441F-9971-E3B1B45106B8}"/>
                </a:ext>
              </a:extLst>
            </p:cNvPr>
            <p:cNvSpPr txBox="1"/>
            <p:nvPr/>
          </p:nvSpPr>
          <p:spPr>
            <a:xfrm>
              <a:off x="740442" y="5991726"/>
              <a:ext cx="526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{</a:t>
              </a:r>
              <a:r>
                <a:rPr lang="hr-HR" i="1" dirty="0"/>
                <a:t>a</a:t>
              </a:r>
              <a:r>
                <a:rPr lang="hr-HR" i="1" baseline="-25000" dirty="0"/>
                <a:t>i</a:t>
              </a:r>
              <a:r>
                <a:rPr lang="hr-HR" dirty="0"/>
                <a:t>}</a:t>
              </a:r>
              <a:endParaRPr lang="en-GB" i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79C87D-4493-4833-85AE-51DFAB40379A}"/>
                </a:ext>
              </a:extLst>
            </p:cNvPr>
            <p:cNvSpPr txBox="1"/>
            <p:nvPr/>
          </p:nvSpPr>
          <p:spPr>
            <a:xfrm>
              <a:off x="2391149" y="5991726"/>
              <a:ext cx="582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{</a:t>
              </a:r>
              <a:r>
                <a:rPr lang="hr-HR" i="1" dirty="0"/>
                <a:t>A</a:t>
              </a:r>
              <a:r>
                <a:rPr lang="hr-HR" i="1" baseline="-25000" dirty="0"/>
                <a:t>ij</a:t>
              </a:r>
              <a:r>
                <a:rPr lang="hr-HR" dirty="0"/>
                <a:t>}</a:t>
              </a:r>
              <a:endParaRPr lang="en-GB" i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E1193C-8687-482A-ACC8-9195FB777246}"/>
                </a:ext>
              </a:extLst>
            </p:cNvPr>
            <p:cNvSpPr txBox="1"/>
            <p:nvPr/>
          </p:nvSpPr>
          <p:spPr>
            <a:xfrm>
              <a:off x="4436457" y="5991726"/>
              <a:ext cx="652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{</a:t>
              </a:r>
              <a:r>
                <a:rPr lang="hr-HR" i="1" dirty="0"/>
                <a:t>A</a:t>
              </a:r>
              <a:r>
                <a:rPr lang="hr-HR" i="1" baseline="-25000" dirty="0"/>
                <a:t>ijk</a:t>
              </a:r>
              <a:r>
                <a:rPr lang="hr-HR" dirty="0"/>
                <a:t>}</a:t>
              </a:r>
              <a:endParaRPr lang="en-GB" i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2D095D-3086-4032-A91A-554E5687964A}"/>
                </a:ext>
              </a:extLst>
            </p:cNvPr>
            <p:cNvSpPr txBox="1"/>
            <p:nvPr/>
          </p:nvSpPr>
          <p:spPr>
            <a:xfrm>
              <a:off x="7053826" y="5991726"/>
              <a:ext cx="652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{</a:t>
              </a:r>
              <a:r>
                <a:rPr lang="hr-HR" i="1" dirty="0"/>
                <a:t>A</a:t>
              </a:r>
              <a:r>
                <a:rPr lang="hr-HR" i="1" baseline="-25000" dirty="0"/>
                <a:t>ijkl</a:t>
              </a:r>
              <a:r>
                <a:rPr lang="hr-HR" dirty="0"/>
                <a:t>}</a:t>
              </a:r>
              <a:endParaRPr lang="en-GB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81FD04-9D85-47C2-8C0A-D053C3883EEA}"/>
                </a:ext>
              </a:extLst>
            </p:cNvPr>
            <p:cNvSpPr txBox="1"/>
            <p:nvPr/>
          </p:nvSpPr>
          <p:spPr>
            <a:xfrm>
              <a:off x="557963" y="3848719"/>
              <a:ext cx="2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I</a:t>
              </a:r>
              <a:endParaRPr lang="en-GB" i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B0E156-2966-44FA-8658-38B877704044}"/>
                </a:ext>
              </a:extLst>
            </p:cNvPr>
            <p:cNvSpPr txBox="1"/>
            <p:nvPr/>
          </p:nvSpPr>
          <p:spPr>
            <a:xfrm>
              <a:off x="1614360" y="3886206"/>
              <a:ext cx="2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I</a:t>
              </a:r>
              <a:endParaRPr lang="en-GB" i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A7CC99-D289-47C2-B0EA-609469DB44C1}"/>
                </a:ext>
              </a:extLst>
            </p:cNvPr>
            <p:cNvSpPr txBox="1"/>
            <p:nvPr/>
          </p:nvSpPr>
          <p:spPr>
            <a:xfrm>
              <a:off x="2926557" y="4712744"/>
              <a:ext cx="2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J</a:t>
              </a:r>
              <a:endParaRPr lang="en-GB" i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9B7AB8-5EFC-46BD-9AC8-6C3B163B54FE}"/>
                </a:ext>
              </a:extLst>
            </p:cNvPr>
            <p:cNvSpPr txBox="1"/>
            <p:nvPr/>
          </p:nvSpPr>
          <p:spPr>
            <a:xfrm>
              <a:off x="4807742" y="4695841"/>
              <a:ext cx="2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J</a:t>
              </a:r>
              <a:endParaRPr lang="en-GB" i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D0E4A8-08A7-4FC7-BDCC-263F67B22814}"/>
                </a:ext>
              </a:extLst>
            </p:cNvPr>
            <p:cNvSpPr txBox="1"/>
            <p:nvPr/>
          </p:nvSpPr>
          <p:spPr>
            <a:xfrm>
              <a:off x="3688877" y="3892834"/>
              <a:ext cx="2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I</a:t>
              </a:r>
              <a:endParaRPr lang="en-GB" i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312F84-6484-46CD-AC9C-42689E6B96D0}"/>
                </a:ext>
              </a:extLst>
            </p:cNvPr>
            <p:cNvSpPr txBox="1"/>
            <p:nvPr/>
          </p:nvSpPr>
          <p:spPr>
            <a:xfrm>
              <a:off x="5366463" y="4400747"/>
              <a:ext cx="245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i="1" dirty="0"/>
                <a:t>K</a:t>
              </a:r>
              <a:endParaRPr lang="en-GB" i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8AF21DC-7BB3-4BE8-A157-FF3EA3939BD1}"/>
                </a:ext>
              </a:extLst>
            </p:cNvPr>
            <p:cNvSpPr txBox="1"/>
            <p:nvPr/>
          </p:nvSpPr>
          <p:spPr>
            <a:xfrm>
              <a:off x="6006627" y="3968673"/>
              <a:ext cx="245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i="1" dirty="0"/>
                <a:t>I</a:t>
              </a:r>
              <a:endParaRPr lang="en-GB" sz="1200" i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80A72B-511D-42F2-9D4B-CA0F72D0CEFA}"/>
                </a:ext>
              </a:extLst>
            </p:cNvPr>
            <p:cNvSpPr txBox="1"/>
            <p:nvPr/>
          </p:nvSpPr>
          <p:spPr>
            <a:xfrm>
              <a:off x="6455003" y="4166270"/>
              <a:ext cx="245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i="1" dirty="0"/>
                <a:t>J</a:t>
              </a:r>
              <a:endParaRPr lang="en-GB" sz="1200" i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98D0373-B815-4825-93EF-D470089703A0}"/>
                </a:ext>
              </a:extLst>
            </p:cNvPr>
            <p:cNvSpPr txBox="1"/>
            <p:nvPr/>
          </p:nvSpPr>
          <p:spPr>
            <a:xfrm>
              <a:off x="6663314" y="3800501"/>
              <a:ext cx="2456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i="1" dirty="0"/>
                <a:t>K</a:t>
              </a:r>
              <a:endParaRPr lang="en-GB" sz="1200" i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FCABCC-80FA-4A8F-B4CB-58BDC5DCA86E}"/>
                </a:ext>
              </a:extLst>
            </p:cNvPr>
            <p:cNvSpPr txBox="1"/>
            <p:nvPr/>
          </p:nvSpPr>
          <p:spPr>
            <a:xfrm>
              <a:off x="8460331" y="4431525"/>
              <a:ext cx="245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i="1" dirty="0"/>
                <a:t>L</a:t>
              </a:r>
              <a:endParaRPr lang="en-GB" sz="16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951F96A-0830-463B-8924-F99BBB89573E}"/>
                    </a:ext>
                  </a:extLst>
                </p:cNvPr>
                <p:cNvSpPr txBox="1"/>
                <p:nvPr/>
              </p:nvSpPr>
              <p:spPr>
                <a:xfrm>
                  <a:off x="4386357" y="4872825"/>
                  <a:ext cx="3712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951F96A-0830-463B-8924-F99BBB895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6357" y="4872825"/>
                  <a:ext cx="371285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BE4CA6F-3943-4B8E-981C-DF44EA7A8D0C}"/>
                    </a:ext>
                  </a:extLst>
                </p:cNvPr>
                <p:cNvSpPr txBox="1"/>
                <p:nvPr/>
              </p:nvSpPr>
              <p:spPr>
                <a:xfrm>
                  <a:off x="7237840" y="4872825"/>
                  <a:ext cx="3712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BE4CA6F-3943-4B8E-981C-DF44EA7A8D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7840" y="4872825"/>
                  <a:ext cx="37128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27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8051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hr-HR" dirty="0"/>
              <a:t>Tensor decomposition tools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730F26-EEE7-4596-A6A2-D24DE4281AA1}"/>
              </a:ext>
            </a:extLst>
          </p:cNvPr>
          <p:cNvSpPr txBox="1"/>
          <p:nvPr/>
        </p:nvSpPr>
        <p:spPr>
          <a:xfrm>
            <a:off x="529540" y="5453111"/>
            <a:ext cx="8077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/>
              <a:t>Tucker decomposition </a:t>
            </a:r>
            <a:r>
              <a:rPr lang="hr-HR" sz="2600" dirty="0"/>
              <a:t>approximates tensor by projecting it onto high-variance subspaces to reduce dimensionallity.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E88C59-96C5-4C9A-875E-5B9C29440EDF}"/>
              </a:ext>
            </a:extLst>
          </p:cNvPr>
          <p:cNvGrpSpPr/>
          <p:nvPr/>
        </p:nvGrpSpPr>
        <p:grpSpPr>
          <a:xfrm>
            <a:off x="1675609" y="4828166"/>
            <a:ext cx="5606715" cy="892552"/>
            <a:chOff x="589662" y="4711129"/>
            <a:chExt cx="5315829" cy="892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2FE4272-71FD-4A65-BD9C-D0C7F46EF78C}"/>
                    </a:ext>
                  </a:extLst>
                </p:cNvPr>
                <p:cNvSpPr txBox="1"/>
                <p:nvPr/>
              </p:nvSpPr>
              <p:spPr>
                <a:xfrm>
                  <a:off x="2992929" y="4776045"/>
                  <a:ext cx="2912562" cy="7909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sz="26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hr-H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  <m:d>
                          <m:dPr>
                            <m:endChr m:val=""/>
                            <m:ctrlPr>
                              <a:rPr lang="hr-HR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6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</m:t>
                            </m:r>
                          </m:e>
                        </m:d>
                        <m:r>
                          <a:rPr lang="hr-H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hr-HR" sz="2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  <m:sSup>
                          <m:sSupPr>
                            <m:ctrlPr>
                              <a:rPr lang="hr-HR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r-HR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r>
                          <a:rPr lang="hr-HR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r-HR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oMath>
                    </m:oMathPara>
                  </a14:m>
                  <a:endParaRPr lang="en-GB" sz="26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2FE4272-71FD-4A65-BD9C-D0C7F46EF7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2929" y="4776045"/>
                  <a:ext cx="2912562" cy="79098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B3E6D7-C3F6-4646-86E1-18CF89B7E749}"/>
                </a:ext>
              </a:extLst>
            </p:cNvPr>
            <p:cNvSpPr txBox="1"/>
            <p:nvPr/>
          </p:nvSpPr>
          <p:spPr>
            <a:xfrm>
              <a:off x="589662" y="4711129"/>
              <a:ext cx="219376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600" dirty="0"/>
                <a:t>Tucker3 model:</a:t>
              </a:r>
              <a:endParaRPr lang="en-GB" sz="26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72BBD5C-73F0-47D0-91F7-CEE9203F6F60}"/>
              </a:ext>
            </a:extLst>
          </p:cNvPr>
          <p:cNvSpPr/>
          <p:nvPr/>
        </p:nvSpPr>
        <p:spPr>
          <a:xfrm>
            <a:off x="2985730" y="2494654"/>
            <a:ext cx="609598" cy="163629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8E1F27-A1ED-4BB5-A199-413C068CCF43}"/>
              </a:ext>
            </a:extLst>
          </p:cNvPr>
          <p:cNvSpPr/>
          <p:nvPr/>
        </p:nvSpPr>
        <p:spPr>
          <a:xfrm>
            <a:off x="5039488" y="2443948"/>
            <a:ext cx="1331494" cy="497021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C817D5BD-AD23-4670-A7E6-2CAA28596D6E}"/>
              </a:ext>
            </a:extLst>
          </p:cNvPr>
          <p:cNvSpPr/>
          <p:nvPr/>
        </p:nvSpPr>
        <p:spPr>
          <a:xfrm>
            <a:off x="529540" y="2481969"/>
            <a:ext cx="1636294" cy="1636295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78C5A674-22C3-44BF-8CC2-D2706D710508}"/>
              </a:ext>
            </a:extLst>
          </p:cNvPr>
          <p:cNvSpPr/>
          <p:nvPr/>
        </p:nvSpPr>
        <p:spPr>
          <a:xfrm>
            <a:off x="4146300" y="1964273"/>
            <a:ext cx="981256" cy="399454"/>
          </a:xfrm>
          <a:prstGeom prst="parallelogram">
            <a:avLst>
              <a:gd name="adj" fmla="val 101304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39B51D17-5BFD-4C06-9021-748A45D60E3F}"/>
              </a:ext>
            </a:extLst>
          </p:cNvPr>
          <p:cNvSpPr/>
          <p:nvPr/>
        </p:nvSpPr>
        <p:spPr>
          <a:xfrm>
            <a:off x="3983989" y="2542303"/>
            <a:ext cx="802105" cy="638932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8EBDD-5381-4F11-9A52-0AFF0EF30984}"/>
              </a:ext>
            </a:extLst>
          </p:cNvPr>
          <p:cNvSpPr txBox="1"/>
          <p:nvPr/>
        </p:nvSpPr>
        <p:spPr>
          <a:xfrm>
            <a:off x="890487" y="326281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𝒳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903AF-2D09-4DE9-8F17-F9DD834B0342}"/>
              </a:ext>
            </a:extLst>
          </p:cNvPr>
          <p:cNvSpPr txBox="1"/>
          <p:nvPr/>
        </p:nvSpPr>
        <p:spPr>
          <a:xfrm>
            <a:off x="181011" y="3472233"/>
            <a:ext cx="25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I</a:t>
            </a:r>
            <a:endParaRPr lang="en-GB" sz="20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2A42D4-EF75-4BC2-8D95-799F51DE510D}"/>
              </a:ext>
            </a:extLst>
          </p:cNvPr>
          <p:cNvSpPr txBox="1"/>
          <p:nvPr/>
        </p:nvSpPr>
        <p:spPr>
          <a:xfrm>
            <a:off x="1447951" y="4189418"/>
            <a:ext cx="25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J</a:t>
            </a:r>
            <a:endParaRPr lang="en-GB" sz="20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C31A94-E733-452B-976C-C04DF8165A04}"/>
              </a:ext>
            </a:extLst>
          </p:cNvPr>
          <p:cNvSpPr txBox="1"/>
          <p:nvPr/>
        </p:nvSpPr>
        <p:spPr>
          <a:xfrm>
            <a:off x="2044745" y="3724482"/>
            <a:ext cx="25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K</a:t>
            </a:r>
            <a:endParaRPr lang="en-GB" sz="20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132019-A676-48E3-B30C-BD416EC61CB1}"/>
              </a:ext>
            </a:extLst>
          </p:cNvPr>
          <p:cNvSpPr txBox="1"/>
          <p:nvPr/>
        </p:nvSpPr>
        <p:spPr>
          <a:xfrm>
            <a:off x="2767013" y="3555205"/>
            <a:ext cx="256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/>
              <a:t>I</a:t>
            </a:r>
            <a:endParaRPr lang="en-GB" sz="16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7748D4-1CC4-4257-89BD-AAECEBAC0CB1}"/>
              </a:ext>
            </a:extLst>
          </p:cNvPr>
          <p:cNvSpPr txBox="1"/>
          <p:nvPr/>
        </p:nvSpPr>
        <p:spPr>
          <a:xfrm>
            <a:off x="6022480" y="2940475"/>
            <a:ext cx="256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/>
              <a:t>J</a:t>
            </a:r>
            <a:endParaRPr lang="en-GB" sz="16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741215-42CC-4F51-BD0D-7427020959C4}"/>
              </a:ext>
            </a:extLst>
          </p:cNvPr>
          <p:cNvSpPr txBox="1"/>
          <p:nvPr/>
        </p:nvSpPr>
        <p:spPr>
          <a:xfrm>
            <a:off x="4999219" y="2029750"/>
            <a:ext cx="256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/>
              <a:t>K</a:t>
            </a:r>
            <a:endParaRPr lang="en-GB" sz="1600" i="1" dirty="0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A040DB48-9387-44A2-8892-AC500359A95F}"/>
              </a:ext>
            </a:extLst>
          </p:cNvPr>
          <p:cNvSpPr/>
          <p:nvPr/>
        </p:nvSpPr>
        <p:spPr>
          <a:xfrm>
            <a:off x="7198357" y="2486532"/>
            <a:ext cx="1636294" cy="1636295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5AF162-9FB4-4BB7-93FC-74FF44F7551B}"/>
              </a:ext>
            </a:extLst>
          </p:cNvPr>
          <p:cNvCxnSpPr/>
          <p:nvPr/>
        </p:nvCxnSpPr>
        <p:spPr>
          <a:xfrm>
            <a:off x="6654915" y="3306252"/>
            <a:ext cx="288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2ECEB-3321-4059-AD14-73D71ACD0B6F}"/>
              </a:ext>
            </a:extLst>
          </p:cNvPr>
          <p:cNvCxnSpPr>
            <a:cxnSpLocks/>
          </p:cNvCxnSpPr>
          <p:nvPr/>
        </p:nvCxnSpPr>
        <p:spPr>
          <a:xfrm>
            <a:off x="6798915" y="3162252"/>
            <a:ext cx="0" cy="28800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E601B8-9D86-495B-867A-C9D066E2FF0C}"/>
                  </a:ext>
                </a:extLst>
              </p:cNvPr>
              <p:cNvSpPr txBox="1"/>
              <p:nvPr/>
            </p:nvSpPr>
            <p:spPr>
              <a:xfrm>
                <a:off x="7603104" y="3269084"/>
                <a:ext cx="390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E601B8-9D86-495B-867A-C9D066E2F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104" y="3269084"/>
                <a:ext cx="39041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A15B062-1483-4BAF-B0AD-3222282C52D5}"/>
              </a:ext>
            </a:extLst>
          </p:cNvPr>
          <p:cNvSpPr txBox="1"/>
          <p:nvPr/>
        </p:nvSpPr>
        <p:spPr>
          <a:xfrm>
            <a:off x="3119288" y="3166732"/>
            <a:ext cx="315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A</a:t>
            </a:r>
            <a:endParaRPr lang="en-GB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65ABF5-B72A-426F-AFC7-725780170828}"/>
              </a:ext>
            </a:extLst>
          </p:cNvPr>
          <p:cNvSpPr txBox="1"/>
          <p:nvPr/>
        </p:nvSpPr>
        <p:spPr>
          <a:xfrm>
            <a:off x="5547274" y="2492403"/>
            <a:ext cx="315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B</a:t>
            </a:r>
            <a:endParaRPr lang="en-GB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BE1093-B099-4B3E-A67F-1BD067C83D51}"/>
              </a:ext>
            </a:extLst>
          </p:cNvPr>
          <p:cNvSpPr txBox="1"/>
          <p:nvPr/>
        </p:nvSpPr>
        <p:spPr>
          <a:xfrm>
            <a:off x="4478967" y="1959696"/>
            <a:ext cx="315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C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E1C862-0781-44F1-8511-D35E616D94DE}"/>
                  </a:ext>
                </a:extLst>
              </p:cNvPr>
              <p:cNvSpPr txBox="1"/>
              <p:nvPr/>
            </p:nvSpPr>
            <p:spPr>
              <a:xfrm>
                <a:off x="4146300" y="2734634"/>
                <a:ext cx="383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E1C862-0781-44F1-8511-D35E616D9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300" y="2734634"/>
                <a:ext cx="383120" cy="400110"/>
              </a:xfrm>
              <a:prstGeom prst="rect">
                <a:avLst/>
              </a:prstGeom>
              <a:blipFill>
                <a:blip r:embed="rId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5B337C3C-2541-4CBA-B555-5DFEBBC53896}"/>
              </a:ext>
            </a:extLst>
          </p:cNvPr>
          <p:cNvSpPr txBox="1"/>
          <p:nvPr/>
        </p:nvSpPr>
        <p:spPr>
          <a:xfrm>
            <a:off x="6867647" y="3528082"/>
            <a:ext cx="25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I</a:t>
            </a:r>
            <a:endParaRPr lang="en-GB" sz="2000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757E3E-15EC-444E-A852-683B967AA4AF}"/>
              </a:ext>
            </a:extLst>
          </p:cNvPr>
          <p:cNvSpPr txBox="1"/>
          <p:nvPr/>
        </p:nvSpPr>
        <p:spPr>
          <a:xfrm>
            <a:off x="8109520" y="4189418"/>
            <a:ext cx="25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J</a:t>
            </a:r>
            <a:endParaRPr lang="en-GB" sz="2000" i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D0AEBE-6EAF-4869-9A00-02D15060E92E}"/>
              </a:ext>
            </a:extLst>
          </p:cNvPr>
          <p:cNvSpPr txBox="1"/>
          <p:nvPr/>
        </p:nvSpPr>
        <p:spPr>
          <a:xfrm>
            <a:off x="8706314" y="3756778"/>
            <a:ext cx="25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K</a:t>
            </a:r>
            <a:endParaRPr lang="en-GB" sz="2000" i="1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F76D54-26E6-4E06-8A07-D8C1EF0FE4AA}"/>
              </a:ext>
            </a:extLst>
          </p:cNvPr>
          <p:cNvCxnSpPr/>
          <p:nvPr/>
        </p:nvCxnSpPr>
        <p:spPr>
          <a:xfrm>
            <a:off x="2419799" y="3226506"/>
            <a:ext cx="288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2515DF0-75CF-4923-B2FE-70BDAF94A0DC}"/>
              </a:ext>
            </a:extLst>
          </p:cNvPr>
          <p:cNvCxnSpPr/>
          <p:nvPr/>
        </p:nvCxnSpPr>
        <p:spPr>
          <a:xfrm>
            <a:off x="2419799" y="3306252"/>
            <a:ext cx="288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D0F455-2DC6-4BB7-A38A-43BD5592884B}"/>
              </a:ext>
            </a:extLst>
          </p:cNvPr>
          <p:cNvSpPr txBox="1"/>
          <p:nvPr/>
        </p:nvSpPr>
        <p:spPr>
          <a:xfrm>
            <a:off x="3289571" y="4135195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w</a:t>
            </a:r>
            <a:r>
              <a:rPr lang="hr-HR" baseline="-25000" dirty="0"/>
              <a:t>1</a:t>
            </a:r>
            <a:endParaRPr lang="en-GB" baseline="-25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F454584-92F0-458A-983C-E4A97F0B3F9E}"/>
              </a:ext>
            </a:extLst>
          </p:cNvPr>
          <p:cNvSpPr txBox="1"/>
          <p:nvPr/>
        </p:nvSpPr>
        <p:spPr>
          <a:xfrm>
            <a:off x="4307850" y="3201277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w</a:t>
            </a:r>
            <a:r>
              <a:rPr lang="hr-HR" baseline="-25000" dirty="0"/>
              <a:t>1</a:t>
            </a:r>
            <a:endParaRPr lang="en-GB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A7906F-5FC1-4D25-B450-D5EA95EE3AB3}"/>
              </a:ext>
            </a:extLst>
          </p:cNvPr>
          <p:cNvSpPr txBox="1"/>
          <p:nvPr/>
        </p:nvSpPr>
        <p:spPr>
          <a:xfrm>
            <a:off x="3619919" y="2734634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w</a:t>
            </a:r>
            <a:r>
              <a:rPr lang="hr-HR" baseline="-25000" dirty="0"/>
              <a:t>2</a:t>
            </a:r>
            <a:endParaRPr lang="en-GB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BA7EED-FDC8-4021-A8D3-EC20B8A0006C}"/>
              </a:ext>
            </a:extLst>
          </p:cNvPr>
          <p:cNvSpPr txBox="1"/>
          <p:nvPr/>
        </p:nvSpPr>
        <p:spPr>
          <a:xfrm>
            <a:off x="6348933" y="2479011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w</a:t>
            </a:r>
            <a:r>
              <a:rPr lang="hr-HR" baseline="-25000" dirty="0"/>
              <a:t>2</a:t>
            </a:r>
            <a:endParaRPr lang="en-GB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E3C319-909E-49A2-9083-D6A64089687F}"/>
              </a:ext>
            </a:extLst>
          </p:cNvPr>
          <p:cNvSpPr txBox="1"/>
          <p:nvPr/>
        </p:nvSpPr>
        <p:spPr>
          <a:xfrm>
            <a:off x="4691731" y="2977586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w</a:t>
            </a:r>
            <a:r>
              <a:rPr lang="hr-HR" baseline="-25000" dirty="0"/>
              <a:t>3</a:t>
            </a:r>
            <a:endParaRPr lang="en-GB" baseline="-25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34E8C89-49C3-4E76-A12E-D2D301B03C2C}"/>
              </a:ext>
            </a:extLst>
          </p:cNvPr>
          <p:cNvSpPr txBox="1"/>
          <p:nvPr/>
        </p:nvSpPr>
        <p:spPr>
          <a:xfrm>
            <a:off x="4693072" y="1613645"/>
            <a:ext cx="43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w</a:t>
            </a:r>
            <a:r>
              <a:rPr lang="hr-HR" baseline="-25000" dirty="0"/>
              <a:t>3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491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hr-HR" dirty="0"/>
              <a:t>Probability distribution function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9F73CB36-C01E-49B1-AF1F-98CDA185C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627933"/>
                <a:ext cx="8077326" cy="47728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800"/>
                  </a:spcAft>
                </a:pPr>
                <a:r>
                  <a:rPr lang="hr-HR" sz="2400" dirty="0"/>
                  <a:t>Core tensor </a:t>
                </a:r>
                <a14:m>
                  <m:oMath xmlns:m="http://schemas.openxmlformats.org/officeDocument/2006/math">
                    <m:r>
                      <a:rPr lang="hr-H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hr-HR" sz="2400" dirty="0"/>
                  <a:t> represents projection of the original input data from tensor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hr-HR" sz="2400" dirty="0"/>
                  <a:t> onto its factor matrices. </a:t>
                </a:r>
              </a:p>
              <a:p>
                <a:pPr>
                  <a:spcAft>
                    <a:spcPts val="1800"/>
                  </a:spcAft>
                </a:pPr>
                <a:r>
                  <a:rPr lang="hr-HR" sz="2400" dirty="0" err="1"/>
                  <a:t>Using</a:t>
                </a:r>
                <a:r>
                  <a:rPr lang="hr-HR" sz="2400" dirty="0"/>
                  <a:t> </a:t>
                </a:r>
                <a:r>
                  <a:rPr lang="hr-HR" sz="2400" smtClean="0"/>
                  <a:t>semi-orthogonal</a:t>
                </a:r>
                <a:r>
                  <a:rPr lang="hr-HR" sz="2400" dirty="0" smtClean="0"/>
                  <a:t> </a:t>
                </a:r>
                <a:r>
                  <a:rPr lang="hr-HR" sz="2400" dirty="0"/>
                  <a:t>factor matrices, all variation in estimated tensor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</m:acc>
                  </m:oMath>
                </a14:m>
                <a:r>
                  <a:rPr lang="hr-HR" sz="2400" dirty="0"/>
                  <a:t> can be calculated using only core tensor</a:t>
                </a:r>
                <a14:m>
                  <m:oMath xmlns:m="http://schemas.openxmlformats.org/officeDocument/2006/math">
                    <m:r>
                      <a:rPr lang="hr-HR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endParaRPr lang="hr-HR" sz="2400" dirty="0"/>
              </a:p>
              <a:p>
                <a:pPr marL="0" indent="0" algn="ctr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hr-H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𝒳</m:t>
                              </m:r>
                            </m:e>
                          </m:acc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𝐂</m:t>
                          </m:r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hr-HR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  <m:sSup>
                            <m:sSup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d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𝒢</m:t>
                          </m:r>
                        </m:e>
                      </m:d>
                    </m:oMath>
                  </m:oMathPara>
                </a14:m>
                <a:endParaRPr lang="hr-HR" sz="2400" dirty="0"/>
              </a:p>
              <a:p>
                <a:pPr>
                  <a:spcAft>
                    <a:spcPts val="1800"/>
                  </a:spcAft>
                </a:pPr>
                <a:r>
                  <a:rPr lang="hr-HR" sz="2400" dirty="0"/>
                  <a:t>Reduced subspace decribed in core tensor is used to generate probability distribution function </a:t>
                </a:r>
                <a:r>
                  <a:rPr lang="hr-HR" sz="2400" b="0" i="1" dirty="0">
                    <a:latin typeface="Cambria Math" panose="02040503050406030204" pitchFamily="18" charset="0"/>
                  </a:rPr>
                  <a:t/>
                </a:r>
                <a:br>
                  <a:rPr lang="hr-HR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2400" dirty="0"/>
                  <a:t>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hr-HR" sz="2000" dirty="0"/>
              </a:p>
            </p:txBody>
          </p:sp>
        </mc:Choice>
        <mc:Fallback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9F73CB36-C01E-49B1-AF1F-98CDA185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27933"/>
                <a:ext cx="8077326" cy="4772867"/>
              </a:xfrm>
              <a:prstGeom prst="rect">
                <a:avLst/>
              </a:prstGeom>
              <a:blipFill>
                <a:blip r:embed="rId2"/>
                <a:stretch>
                  <a:fillRect l="-981" t="-1788" r="-16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5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F28D-9B61-4903-99F9-A58F22A0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8348"/>
          </a:xfrm>
        </p:spPr>
        <p:txBody>
          <a:bodyPr/>
          <a:lstStyle/>
          <a:p>
            <a:r>
              <a:rPr lang="hr-HR" dirty="0"/>
              <a:t>Probability distribution function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9F73CB36-C01E-49B1-AF1F-98CDA185C6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627933"/>
                <a:ext cx="8077326" cy="45203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800"/>
                  </a:spcAft>
                </a:pPr>
                <a:r>
                  <a:rPr lang="hr-HR" sz="2400" dirty="0"/>
                  <a:t>Local maxima in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r-HR" sz="2400" dirty="0"/>
                  <a:t> correspond to structures (configurations) that are in vicinity of local minima on the PES.</a:t>
                </a:r>
              </a:p>
              <a:p>
                <a:pPr>
                  <a:spcAft>
                    <a:spcPts val="1800"/>
                  </a:spcAft>
                </a:pPr>
                <a:r>
                  <a:rPr lang="hr-HR" sz="2400" dirty="0"/>
                  <a:t>Local maxima in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r-HR" sz="2400" dirty="0"/>
                  <a:t> also correspond to structures (configurations) that are in close vicinity of saddle points </a:t>
                </a:r>
                <a:br>
                  <a:rPr lang="hr-HR" sz="2400" dirty="0"/>
                </a:br>
                <a:r>
                  <a:rPr lang="hr-HR" sz="2400" dirty="0"/>
                  <a:t>on the PES.</a:t>
                </a:r>
              </a:p>
              <a:p>
                <a:pPr>
                  <a:spcAft>
                    <a:spcPts val="1800"/>
                  </a:spcAft>
                </a:pPr>
                <a:r>
                  <a:rPr lang="hr-HR" sz="2400" dirty="0"/>
                  <a:t>There is a bijective mapping from reduced subspace to coordinate space of temperature dependent trajectories.</a:t>
                </a:r>
              </a:p>
              <a:p>
                <a:pPr>
                  <a:spcAft>
                    <a:spcPts val="1800"/>
                  </a:spcAft>
                </a:pPr>
                <a:r>
                  <a:rPr lang="hr-HR" sz="2400" dirty="0"/>
                  <a:t>Extracted structures are used as initial guess structures for high level theory optimization.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hr-HR" sz="2000" dirty="0"/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9F73CB36-C01E-49B1-AF1F-98CDA185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27933"/>
                <a:ext cx="8077326" cy="4520318"/>
              </a:xfrm>
              <a:prstGeom prst="rect">
                <a:avLst/>
              </a:prstGeom>
              <a:blipFill>
                <a:blip r:embed="rId2"/>
                <a:stretch>
                  <a:fillRect l="-981" t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1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hit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tecture" id="{44FB5452-E6AC-40AD-9CC5-7A19BCCC1D02}" vid="{BE5D75F0-5BD0-4A41-8ED5-841FF42BE5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architecture</Template>
  <TotalTime>4222</TotalTime>
  <Words>650</Words>
  <Application>Microsoft Office PowerPoint</Application>
  <PresentationFormat>On-screen Show (4:3)</PresentationFormat>
  <Paragraphs>157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architecture</vt:lpstr>
      <vt:lpstr>Conformational analysis of fused ring systems using tensor decomposition methods</vt:lpstr>
      <vt:lpstr>PowerPoint Presentation</vt:lpstr>
      <vt:lpstr>Introduction</vt:lpstr>
      <vt:lpstr>Introduction</vt:lpstr>
      <vt:lpstr>Introduction</vt:lpstr>
      <vt:lpstr>Tensor decomposition tools</vt:lpstr>
      <vt:lpstr>Tensor decomposition tools</vt:lpstr>
      <vt:lpstr>Probability distribution function</vt:lpstr>
      <vt:lpstr>Probability distribution function</vt:lpstr>
      <vt:lpstr>Procedure</vt:lpstr>
      <vt:lpstr>Results</vt:lpstr>
      <vt:lpstr>Results</vt:lpstr>
      <vt:lpstr>Results</vt:lpstr>
      <vt:lpstr>Results</vt:lpstr>
      <vt:lpstr>Results</vt:lpstr>
      <vt:lpstr>Conclusion</vt:lpstr>
      <vt:lpstr>Conclusion</vt:lpstr>
      <vt:lpstr>Thank you for your attention!</vt:lpstr>
      <vt:lpstr>BONUS:</vt:lpstr>
      <vt:lpstr>Tensor decomposition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Conformational analysis of fused ring systems using tensor decomposition methods</dc:title>
  <dc:creator>Karlo Sovic</dc:creator>
  <cp:lastModifiedBy>VP-ak1</cp:lastModifiedBy>
  <cp:revision>141</cp:revision>
  <dcterms:created xsi:type="dcterms:W3CDTF">2019-04-09T11:22:38Z</dcterms:created>
  <dcterms:modified xsi:type="dcterms:W3CDTF">2019-05-11T11:56:00Z</dcterms:modified>
</cp:coreProperties>
</file>