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94" r:id="rId7"/>
    <p:sldId id="264" r:id="rId8"/>
    <p:sldId id="265" r:id="rId9"/>
    <p:sldId id="270" r:id="rId10"/>
    <p:sldId id="301" r:id="rId11"/>
    <p:sldId id="300" r:id="rId12"/>
    <p:sldId id="292" r:id="rId13"/>
    <p:sldId id="293" r:id="rId14"/>
    <p:sldId id="281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182" autoAdjust="0"/>
  </p:normalViewPr>
  <p:slideViewPr>
    <p:cSldViewPr snapToGrid="0">
      <p:cViewPr varScale="1">
        <p:scale>
          <a:sx n="53" d="100"/>
          <a:sy n="5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CBC4-A81C-41B6-8F76-148B50C75E0C}" type="datetimeFigureOut">
              <a:rPr lang="en-US" smtClean="0"/>
              <a:t>11/05/2019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B0012-710A-4303-B44B-E1AB9A4C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04C2-D72E-49A4-83FE-3312ABB259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0012-710A-4303-B44B-E1AB9A4CD3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6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3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2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1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3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png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080/07391102.2017.13646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Development of new zinc ion parameters suitable for classical MD simulations of zinc </a:t>
            </a:r>
            <a:r>
              <a:rPr lang="en-US" sz="5400" dirty="0" err="1"/>
              <a:t>metallo</a:t>
            </a:r>
            <a:r>
              <a:rPr lang="en-US" sz="5400" dirty="0"/>
              <a:t>-peptidases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8309"/>
            <a:ext cx="10058400" cy="13923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sc. </a:t>
            </a:r>
            <a:r>
              <a:rPr lang="en-US" dirty="0" err="1" smtClean="0"/>
              <a:t>Antonija</a:t>
            </a:r>
            <a:r>
              <a:rPr lang="en-US" dirty="0" smtClean="0"/>
              <a:t> </a:t>
            </a:r>
            <a:r>
              <a:rPr lang="en-US" dirty="0" err="1" smtClean="0"/>
              <a:t>Tomi</a:t>
            </a:r>
            <a:r>
              <a:rPr lang="hr-HR" dirty="0" smtClean="0"/>
              <a:t>ć, Institut ruđer bošković</a:t>
            </a:r>
          </a:p>
          <a:p>
            <a:endParaRPr lang="hr-HR" dirty="0"/>
          </a:p>
          <a:p>
            <a:r>
              <a:rPr lang="hr-HR" dirty="0" smtClean="0"/>
              <a:t>May 11</a:t>
            </a:r>
            <a:r>
              <a:rPr lang="hr-HR" baseline="30000" dirty="0" smtClean="0"/>
              <a:t>th</a:t>
            </a:r>
            <a:r>
              <a:rPr lang="hr-HR" dirty="0" smtClean="0"/>
              <a:t> 2019, zagreb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0" y="1828800"/>
            <a:ext cx="7727909" cy="5029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286603"/>
            <a:ext cx="10058400" cy="1450757"/>
          </a:xfrm>
        </p:spPr>
        <p:txBody>
          <a:bodyPr/>
          <a:lstStyle/>
          <a:p>
            <a:r>
              <a:rPr lang="hr-HR" dirty="0" smtClean="0"/>
              <a:t>4-ligand-extended model</a:t>
            </a:r>
            <a:endParaRPr lang="en-US" dirty="0"/>
          </a:p>
        </p:txBody>
      </p:sp>
      <p:pic>
        <p:nvPicPr>
          <p:cNvPr id="7" name="Picture 6" descr="4_lig-EXT_model-blu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17" y="99689"/>
            <a:ext cx="3463409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753381" y="6273577"/>
            <a:ext cx="407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Leu-enkephalin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RRNA = Arg-Arg-2-naphthylamide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884" y="4015199"/>
            <a:ext cx="66756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1078" y="1823957"/>
            <a:ext cx="437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100 ns, </a:t>
            </a:r>
            <a:r>
              <a:rPr lang="hr-HR" i="1" dirty="0" smtClean="0"/>
              <a:t>NpT</a:t>
            </a:r>
            <a:r>
              <a:rPr lang="hr-HR" dirty="0" smtClean="0"/>
              <a:t>, ff14sb, TIP3P, AMBER 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64194"/>
              </p:ext>
            </p:extLst>
          </p:nvPr>
        </p:nvGraphicFramePr>
        <p:xfrm>
          <a:off x="7460504" y="3788613"/>
          <a:ext cx="4223657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143">
                  <a:extLst>
                    <a:ext uri="{9D8B030D-6E8A-4147-A177-3AD203B41FA5}">
                      <a16:colId xmlns:a16="http://schemas.microsoft.com/office/drawing/2014/main" val="440314107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3853761662"/>
                    </a:ext>
                  </a:extLst>
                </a:gridCol>
              </a:tblGrid>
              <a:tr h="213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&lt;CN&gt; ± SD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extLst>
                  <a:ext uri="{0D108BD9-81ED-4DB2-BD59-A6C34878D82A}">
                    <a16:rowId xmlns:a16="http://schemas.microsoft.com/office/drawing/2014/main" val="3742699107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oDPP</a:t>
                      </a:r>
                      <a:r>
                        <a:rPr lang="en-US" sz="2000" b="0" dirty="0">
                          <a:effectLst/>
                        </a:rPr>
                        <a:t> III (3FVY, 220 ns)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4.86 ± 0.35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extLst>
                  <a:ext uri="{0D108BD9-81ED-4DB2-BD59-A6C34878D82A}">
                    <a16:rowId xmlns:a16="http://schemas.microsoft.com/office/drawing/2014/main" val="2759166531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(5EGY)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4.91 ± 0.29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29428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– L-</a:t>
                      </a:r>
                      <a:r>
                        <a:rPr lang="en-US" sz="2000" b="0" dirty="0" err="1">
                          <a:effectLst/>
                        </a:rPr>
                        <a:t>en</a:t>
                      </a:r>
                      <a:r>
                        <a:rPr lang="en-US" sz="2000" b="0" dirty="0">
                          <a:effectLst/>
                        </a:rPr>
                        <a:t> (QMMM)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4.28 ± 0.45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3045648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– L-</a:t>
                      </a:r>
                      <a:r>
                        <a:rPr lang="en-US" sz="2000" b="0" dirty="0" err="1">
                          <a:effectLst/>
                        </a:rPr>
                        <a:t>en</a:t>
                      </a:r>
                      <a:r>
                        <a:rPr lang="en-US" sz="2000" b="0" dirty="0">
                          <a:effectLst/>
                        </a:rPr>
                        <a:t> (5E3A)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4.01 ± 0.11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extLst>
                  <a:ext uri="{0D108BD9-81ED-4DB2-BD59-A6C34878D82A}">
                    <a16:rowId xmlns:a16="http://schemas.microsoft.com/office/drawing/2014/main" val="3173009219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– RRNA</a:t>
                      </a:r>
                      <a:r>
                        <a:rPr lang="en-US" sz="2000" b="0" baseline="-25000" dirty="0">
                          <a:effectLst/>
                        </a:rPr>
                        <a:t>1</a:t>
                      </a:r>
                      <a:r>
                        <a:rPr lang="en-US" sz="2000" b="0" dirty="0">
                          <a:effectLst/>
                        </a:rPr>
                        <a:t> (3T6B)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4.59 ± 0.50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extLst>
                  <a:ext uri="{0D108BD9-81ED-4DB2-BD59-A6C34878D82A}">
                    <a16:rowId xmlns:a16="http://schemas.microsoft.com/office/drawing/2014/main" val="460780738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– RRNA</a:t>
                      </a:r>
                      <a:r>
                        <a:rPr lang="en-US" sz="2000" b="0" baseline="-25000" dirty="0">
                          <a:effectLst/>
                        </a:rPr>
                        <a:t>2</a:t>
                      </a:r>
                      <a:r>
                        <a:rPr lang="en-US" sz="2000" b="0" dirty="0">
                          <a:effectLst/>
                        </a:rPr>
                        <a:t> (3T6B)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4.55 ± 0.51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 anchor="b"/>
                </a:tc>
                <a:extLst>
                  <a:ext uri="{0D108BD9-81ED-4DB2-BD59-A6C34878D82A}">
                    <a16:rowId xmlns:a16="http://schemas.microsoft.com/office/drawing/2014/main" val="16293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286603"/>
            <a:ext cx="10058400" cy="1450757"/>
          </a:xfrm>
        </p:spPr>
        <p:txBody>
          <a:bodyPr/>
          <a:lstStyle/>
          <a:p>
            <a:r>
              <a:rPr lang="hr-HR" dirty="0" smtClean="0"/>
              <a:t>4-ligand-extended model</a:t>
            </a:r>
            <a:endParaRPr lang="en-US" dirty="0"/>
          </a:p>
        </p:txBody>
      </p:sp>
      <p:pic>
        <p:nvPicPr>
          <p:cNvPr id="7" name="Picture 6" descr="4_lig-EXT_model-bl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17" y="99689"/>
            <a:ext cx="3463409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753381" y="6273577"/>
            <a:ext cx="407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Leu-enkephalin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RRNA = Arg-Arg-2-naphthylamide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7"/>
          <a:stretch/>
        </p:blipFill>
        <p:spPr>
          <a:xfrm>
            <a:off x="7575862" y="2747915"/>
            <a:ext cx="3148965" cy="3923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0" y="1828800"/>
            <a:ext cx="7727909" cy="5029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4621078" y="1823957"/>
            <a:ext cx="437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100 ns, </a:t>
            </a:r>
            <a:r>
              <a:rPr lang="hr-HR" i="1" dirty="0" smtClean="0"/>
              <a:t>NpT</a:t>
            </a:r>
            <a:r>
              <a:rPr lang="hr-HR" dirty="0" smtClean="0"/>
              <a:t>, ff14sb, TIP3P, AMBER 16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84884" y="4015199"/>
            <a:ext cx="66756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84237" y="462794"/>
            <a:ext cx="10075425" cy="13225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hr-HR" sz="4000" dirty="0" smtClean="0"/>
              <a:t>EFFect on protein dynamics?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018815" y="1785312"/>
            <a:ext cx="5497809" cy="4217507"/>
            <a:chOff x="7018815" y="1785312"/>
            <a:chExt cx="5497809" cy="4217507"/>
          </a:xfrm>
        </p:grpSpPr>
        <p:pic>
          <p:nvPicPr>
            <p:cNvPr id="13" name="Picture 12" descr="4-lgand-extended-model-radgy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2"/>
            <a:stretch/>
          </p:blipFill>
          <p:spPr bwMode="auto">
            <a:xfrm>
              <a:off x="7018815" y="2504642"/>
              <a:ext cx="4643912" cy="3498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018815" y="1785312"/>
              <a:ext cx="5497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 smtClean="0">
                  <a:solidFill>
                    <a:srgbClr val="00CC00"/>
                  </a:solidFill>
                </a:rPr>
                <a:t>Hybrid bonding/nonbonding param. </a:t>
              </a:r>
              <a:r>
                <a:rPr lang="hr-HR" sz="2400" dirty="0" smtClean="0"/>
                <a:t>(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g,min</a:t>
              </a:r>
              <a:r>
                <a:rPr lang="en-US" sz="2400" dirty="0" smtClean="0"/>
                <a:t>=25.66 Å</a:t>
              </a:r>
              <a:r>
                <a:rPr lang="hr-HR" sz="2400" dirty="0"/>
                <a:t>)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53381" y="6273577"/>
            <a:ext cx="407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Leu-enkephalin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RRNA = Arg-Arg-2-naphthylamide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mo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/>
        </p:blipFill>
        <p:spPr bwMode="auto">
          <a:xfrm>
            <a:off x="5148184" y="2489552"/>
            <a:ext cx="1881975" cy="2526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0803" y="1811154"/>
            <a:ext cx="4821694" cy="4199523"/>
            <a:chOff x="480803" y="1811154"/>
            <a:chExt cx="4821694" cy="41995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803" y="2804137"/>
              <a:ext cx="4593677" cy="32065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4977" y="1811154"/>
              <a:ext cx="4065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 smtClean="0">
                  <a:solidFill>
                    <a:srgbClr val="CC0099"/>
                  </a:solidFill>
                </a:rPr>
                <a:t>Nonbonding param.</a:t>
              </a:r>
              <a:r>
                <a:rPr lang="hr-HR" sz="2400" b="1" baseline="30000" dirty="0" smtClean="0">
                  <a:solidFill>
                    <a:srgbClr val="CC0099"/>
                  </a:solidFill>
                </a:rPr>
                <a:t>*</a:t>
              </a:r>
              <a:r>
                <a:rPr lang="hr-HR" sz="2400" b="1" dirty="0" smtClean="0">
                  <a:solidFill>
                    <a:schemeClr val="bg1"/>
                  </a:solidFill>
                </a:rPr>
                <a:t> </a:t>
              </a:r>
              <a:r>
                <a:rPr lang="hr-HR" sz="2400" dirty="0" smtClean="0"/>
                <a:t>(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g,min</a:t>
              </a:r>
              <a:r>
                <a:rPr lang="en-US" sz="2400" dirty="0" smtClean="0"/>
                <a:t>=25.34 </a:t>
              </a:r>
              <a:r>
                <a:rPr lang="en-US" sz="2400" dirty="0"/>
                <a:t>Å</a:t>
              </a:r>
              <a:r>
                <a:rPr lang="hr-HR" sz="2400" dirty="0" smtClean="0"/>
                <a:t>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1642" y="2900795"/>
              <a:ext cx="149085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1000" dirty="0" smtClean="0"/>
                <a:t>oDPP III – 1</a:t>
              </a:r>
            </a:p>
            <a:p>
              <a:r>
                <a:rPr lang="hr-HR" sz="1000" dirty="0" smtClean="0"/>
                <a:t>oDPP III – 2</a:t>
              </a:r>
            </a:p>
            <a:p>
              <a:r>
                <a:rPr lang="hr-HR" sz="1000" dirty="0" smtClean="0"/>
                <a:t>oDPP III – 3</a:t>
              </a:r>
            </a:p>
            <a:p>
              <a:r>
                <a:rPr lang="hr-HR" sz="1000" dirty="0" smtClean="0"/>
                <a:t>cDPP III – 1</a:t>
              </a:r>
            </a:p>
            <a:p>
              <a:r>
                <a:rPr lang="hr-HR" sz="1000" dirty="0" smtClean="0"/>
                <a:t>cDPP III – 2</a:t>
              </a:r>
            </a:p>
            <a:p>
              <a:r>
                <a:rPr lang="hr-HR" sz="1000" dirty="0" smtClean="0"/>
                <a:t>cDPP III – 3</a:t>
              </a:r>
            </a:p>
            <a:p>
              <a:r>
                <a:rPr lang="hr-HR" sz="1000" dirty="0" smtClean="0"/>
                <a:t>cDPP III – 4</a:t>
              </a:r>
            </a:p>
            <a:p>
              <a:r>
                <a:rPr lang="hr-HR" sz="1000" dirty="0" smtClean="0"/>
                <a:t>oDPP III – gromacs</a:t>
              </a: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328" y="6421920"/>
            <a:ext cx="759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aseline="30000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Tomi</a:t>
            </a:r>
            <a:r>
              <a:rPr lang="hr-HR" sz="1600" dirty="0" smtClean="0">
                <a:solidFill>
                  <a:schemeClr val="bg1"/>
                </a:solidFill>
              </a:rPr>
              <a:t>ć,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M. </a:t>
            </a:r>
            <a:r>
              <a:rPr lang="en-US" sz="1600" dirty="0" err="1" smtClean="0">
                <a:solidFill>
                  <a:schemeClr val="bg1"/>
                </a:solidFill>
              </a:rPr>
              <a:t>Berynskyy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hr-HR" sz="1600" dirty="0" smtClean="0">
                <a:solidFill>
                  <a:schemeClr val="bg1"/>
                </a:solidFill>
              </a:rPr>
              <a:t> R.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C. </a:t>
            </a:r>
            <a:r>
              <a:rPr lang="en-US" sz="1600" dirty="0" smtClean="0">
                <a:solidFill>
                  <a:schemeClr val="bg1"/>
                </a:solidFill>
              </a:rPr>
              <a:t>Wade</a:t>
            </a:r>
            <a:r>
              <a:rPr lang="hr-HR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Tomi</a:t>
            </a:r>
            <a:r>
              <a:rPr lang="hr-HR" sz="1600" dirty="0" smtClean="0">
                <a:solidFill>
                  <a:schemeClr val="bg1"/>
                </a:solidFill>
              </a:rPr>
              <a:t>ć,</a:t>
            </a:r>
            <a:r>
              <a:rPr lang="hr-HR" sz="1600" i="1" dirty="0" smtClean="0">
                <a:solidFill>
                  <a:schemeClr val="bg1"/>
                </a:solidFill>
                <a:latin typeface="Century Gothic" pitchFamily="34" charset="0"/>
              </a:rPr>
              <a:t> Mol. BioSyst.</a:t>
            </a:r>
            <a:r>
              <a:rPr lang="hr-HR" sz="1600" dirty="0" smtClean="0">
                <a:solidFill>
                  <a:schemeClr val="bg1"/>
                </a:solidFill>
                <a:latin typeface="Century Gothic" pitchFamily="34" charset="0"/>
              </a:rPr>
              <a:t> 11 (</a:t>
            </a:r>
            <a:r>
              <a:rPr lang="hr-HR" sz="1600" b="1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r>
              <a:rPr lang="hr-HR" sz="1600" dirty="0" smtClean="0">
                <a:solidFill>
                  <a:schemeClr val="bg1"/>
                </a:solidFill>
                <a:latin typeface="Century Gothic" pitchFamily="34" charset="0"/>
              </a:rPr>
              <a:t>) 3068—3080.</a:t>
            </a:r>
            <a:endParaRPr lang="hr-H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20825" y="328714"/>
            <a:ext cx="10694401" cy="15656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hr-HR" sz="4000" dirty="0" smtClean="0"/>
              <a:t>EFFECT ON LIGAND BINDING AFFINITIES?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418825" y="1711106"/>
            <a:ext cx="31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MM</a:t>
            </a:r>
            <a:r>
              <a:rPr lang="hr-HR" sz="2400" dirty="0" smtClean="0"/>
              <a:t>-PBSA calculations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18420" y="1941939"/>
            <a:ext cx="5773580" cy="4389120"/>
            <a:chOff x="345054" y="2104159"/>
            <a:chExt cx="5773580" cy="4389120"/>
          </a:xfrm>
        </p:grpSpPr>
        <p:pic>
          <p:nvPicPr>
            <p:cNvPr id="15" name="Picture 14" descr="PB_20WAT-complex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4" y="2104159"/>
              <a:ext cx="5364097" cy="438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0825" y="2254869"/>
              <a:ext cx="549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 smtClean="0">
                  <a:solidFill>
                    <a:srgbClr val="00CC00"/>
                  </a:solidFill>
                </a:rPr>
                <a:t>Hybrid bonding/nonbonding param. 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0825" y="2038821"/>
            <a:ext cx="5763768" cy="4054842"/>
            <a:chOff x="6131903" y="2253875"/>
            <a:chExt cx="5763768" cy="4054842"/>
          </a:xfrm>
        </p:grpSpPr>
        <p:sp>
          <p:nvSpPr>
            <p:cNvPr id="16" name="TextBox 15"/>
            <p:cNvSpPr txBox="1"/>
            <p:nvPr/>
          </p:nvSpPr>
          <p:spPr>
            <a:xfrm>
              <a:off x="6977406" y="2253875"/>
              <a:ext cx="4065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 smtClean="0">
                  <a:solidFill>
                    <a:srgbClr val="CC0099"/>
                  </a:solidFill>
                </a:rPr>
                <a:t>Nonbonding param.</a:t>
              </a:r>
              <a:r>
                <a:rPr lang="hr-HR" sz="2400" b="1" baseline="30000" dirty="0" smtClean="0">
                  <a:solidFill>
                    <a:srgbClr val="CC0099"/>
                  </a:solidFill>
                </a:rPr>
                <a:t>*</a:t>
              </a:r>
              <a:r>
                <a:rPr lang="hr-HR" sz="2400" b="1" dirty="0" smtClean="0">
                  <a:solidFill>
                    <a:schemeClr val="bg1"/>
                  </a:solidFill>
                </a:rPr>
                <a:t> </a:t>
              </a:r>
              <a:endParaRPr lang="hr-HR" sz="240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903" y="2432153"/>
              <a:ext cx="5763768" cy="387656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79402" y="6427465"/>
            <a:ext cx="497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Tomić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Tomić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Dalt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Trans.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(2014) 15503–15514.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9451" y="3506513"/>
            <a:ext cx="28077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cDPP III – Leu-enkephalin (QMMM)</a:t>
            </a:r>
          </a:p>
          <a:p>
            <a:r>
              <a:rPr lang="hr-HR" sz="1100" dirty="0" smtClean="0"/>
              <a:t>cDPP III – Leu-enkephalin (5E3A)</a:t>
            </a:r>
          </a:p>
          <a:p>
            <a:r>
              <a:rPr lang="hr-HR" sz="1100" dirty="0" smtClean="0"/>
              <a:t>cDPP III – Arg-Arg-2-naphthylamide - 1 (3T6B)</a:t>
            </a:r>
          </a:p>
          <a:p>
            <a:r>
              <a:rPr lang="hr-HR" sz="1100" dirty="0"/>
              <a:t>cDPP III – Arg-Arg-2-naphthylamide - </a:t>
            </a:r>
            <a:r>
              <a:rPr lang="hr-HR" sz="1100" dirty="0" smtClean="0"/>
              <a:t>2 </a:t>
            </a:r>
            <a:r>
              <a:rPr lang="hr-HR" sz="1100" dirty="0"/>
              <a:t>(3T6B)</a:t>
            </a:r>
            <a:r>
              <a:rPr lang="hr-HR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58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35" y="1308491"/>
            <a:ext cx="4572000" cy="3265715"/>
          </a:xfrm>
        </p:spPr>
      </p:pic>
      <p:sp>
        <p:nvSpPr>
          <p:cNvPr id="12" name="TextBox 11"/>
          <p:cNvSpPr txBox="1"/>
          <p:nvPr/>
        </p:nvSpPr>
        <p:spPr>
          <a:xfrm>
            <a:off x="2112632" y="3943378"/>
            <a:ext cx="8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Y</a:t>
            </a:r>
            <a:r>
              <a:rPr lang="en-US" b="1" dirty="0" smtClean="0"/>
              <a:t>318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532" y="3122354"/>
            <a:ext cx="8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H568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14188" y="2259616"/>
            <a:ext cx="8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E451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31020" y="1319110"/>
            <a:ext cx="4572000" cy="3265714"/>
            <a:chOff x="7836785" y="3814459"/>
            <a:chExt cx="4572000" cy="32657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785" y="3814459"/>
              <a:ext cx="4572000" cy="32657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470748" y="6422915"/>
              <a:ext cx="896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Y</a:t>
              </a:r>
              <a:r>
                <a:rPr lang="en-US" b="1" dirty="0" smtClean="0"/>
                <a:t>318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76731" y="5491985"/>
              <a:ext cx="896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H568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53494" y="4934021"/>
              <a:ext cx="896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E451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90628" y="530816"/>
            <a:ext cx="577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cDPP III – Leu-enkefalin complex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64983" y="5565439"/>
            <a:ext cx="404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REACTIVE BINDING MODE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08336" y="5585922"/>
            <a:ext cx="454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NONREACTIVE BINDING MODE</a:t>
            </a:r>
            <a:endParaRPr lang="en-US" sz="2400" b="1" dirty="0"/>
          </a:p>
        </p:txBody>
      </p:sp>
      <p:sp>
        <p:nvSpPr>
          <p:cNvPr id="2" name="Oval 1"/>
          <p:cNvSpPr/>
          <p:nvPr/>
        </p:nvSpPr>
        <p:spPr>
          <a:xfrm>
            <a:off x="7593878" y="2856728"/>
            <a:ext cx="868680" cy="369332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160132">
            <a:off x="7873042" y="3420189"/>
            <a:ext cx="868680" cy="369332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6818154" y="4296898"/>
            <a:ext cx="3926045" cy="118095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Hybrid bonding/nonbonding parameters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2183103" y="4318736"/>
            <a:ext cx="3438570" cy="115911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Nonbonding parameters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F:\DPPIIIortolozi_align_21na22.2\Arta1.GIMP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/>
          <a:stretch/>
        </p:blipFill>
        <p:spPr bwMode="auto">
          <a:xfrm>
            <a:off x="3258912" y="1973488"/>
            <a:ext cx="2542032" cy="2144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658988" y="1972486"/>
            <a:ext cx="2545080" cy="2145296"/>
            <a:chOff x="199208" y="1359050"/>
            <a:chExt cx="2545080" cy="2145296"/>
          </a:xfrm>
        </p:grpSpPr>
        <p:pic>
          <p:nvPicPr>
            <p:cNvPr id="19" name="Picture 18" descr="F:\DPPIIIortolozi_align_21na22.2\Yeast1.GIMP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56"/>
            <a:stretch/>
          </p:blipFill>
          <p:spPr bwMode="auto">
            <a:xfrm>
              <a:off x="199208" y="1359050"/>
              <a:ext cx="2545080" cy="2145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81252" y="2982630"/>
              <a:ext cx="1423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Yeast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813" y="4204411"/>
            <a:ext cx="2548255" cy="2049004"/>
            <a:chOff x="196033" y="4359239"/>
            <a:chExt cx="2548255" cy="2049004"/>
          </a:xfrm>
        </p:grpSpPr>
        <p:pic>
          <p:nvPicPr>
            <p:cNvPr id="21" name="Picture 20" descr="F:\DPPIIIortolozi_align_21na22.2\Ca1.GIMP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1"/>
            <a:stretch/>
          </p:blipFill>
          <p:spPr bwMode="auto">
            <a:xfrm>
              <a:off x="196033" y="4359239"/>
              <a:ext cx="2548255" cy="2049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27587" y="5893161"/>
              <a:ext cx="2285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i="1" dirty="0">
                  <a:solidFill>
                    <a:srgbClr val="FF0000"/>
                  </a:solidFill>
                </a:rPr>
                <a:t>Caldithrix </a:t>
              </a:r>
              <a:r>
                <a:rPr lang="hr-HR" b="1" i="1" dirty="0" smtClean="0">
                  <a:solidFill>
                    <a:srgbClr val="FF0000"/>
                  </a:solidFill>
                </a:rPr>
                <a:t>abyssi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11012" y="3624292"/>
            <a:ext cx="268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Armillaria </a:t>
            </a:r>
            <a:r>
              <a:rPr lang="hr-HR" b="1" i="1" dirty="0" smtClean="0">
                <a:solidFill>
                  <a:srgbClr val="FF0000"/>
                </a:solidFill>
              </a:rPr>
              <a:t>tabescens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11012" y="4206157"/>
            <a:ext cx="2596155" cy="2047258"/>
            <a:chOff x="2845966" y="4360985"/>
            <a:chExt cx="2596155" cy="2047258"/>
          </a:xfrm>
        </p:grpSpPr>
        <p:pic>
          <p:nvPicPr>
            <p:cNvPr id="22" name="Picture 21" descr="F:\DPPIIIortolozi_align_21na22.2\Bt1.GIMP.pn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7"/>
            <a:stretch/>
          </p:blipFill>
          <p:spPr bwMode="auto">
            <a:xfrm>
              <a:off x="2893866" y="4360985"/>
              <a:ext cx="2548255" cy="2047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845966" y="5754662"/>
              <a:ext cx="2596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i="1" dirty="0">
                  <a:solidFill>
                    <a:srgbClr val="FF0000"/>
                  </a:solidFill>
                </a:rPr>
                <a:t>Bacteroides </a:t>
              </a:r>
              <a:r>
                <a:rPr lang="hr-HR" b="1" i="1" dirty="0" smtClean="0">
                  <a:solidFill>
                    <a:srgbClr val="FF0000"/>
                  </a:solidFill>
                </a:rPr>
                <a:t>thetaiotaomicron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00338" y="1777082"/>
            <a:ext cx="2213610" cy="2411095"/>
            <a:chOff x="6860720" y="1093251"/>
            <a:chExt cx="2213610" cy="2411095"/>
          </a:xfrm>
        </p:grpSpPr>
        <p:pic>
          <p:nvPicPr>
            <p:cNvPr id="27" name="Picture 2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720" y="1093251"/>
              <a:ext cx="2213610" cy="241109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327444" y="3091734"/>
              <a:ext cx="144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Thermolysin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75847" y="1795814"/>
            <a:ext cx="2826385" cy="2373630"/>
            <a:chOff x="9198171" y="1058666"/>
            <a:chExt cx="2826385" cy="2373630"/>
          </a:xfrm>
        </p:grpSpPr>
        <p:pic>
          <p:nvPicPr>
            <p:cNvPr id="28" name="Picture 2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171" y="1058666"/>
              <a:ext cx="2826385" cy="237363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971283" y="3038417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Neprilysin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7143" y="4295710"/>
            <a:ext cx="3004185" cy="1957705"/>
            <a:chOff x="7284855" y="4319149"/>
            <a:chExt cx="3004185" cy="1957705"/>
          </a:xfrm>
        </p:grpSpPr>
        <p:pic>
          <p:nvPicPr>
            <p:cNvPr id="29" name="Picture 2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55" y="4319149"/>
              <a:ext cx="3004185" cy="195770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651303" y="5907522"/>
              <a:ext cx="263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Aminopeptidase 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83183" y="6416775"/>
            <a:ext cx="59583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CC00"/>
                </a:solidFill>
              </a:rPr>
              <a:t>X-ray structure </a:t>
            </a:r>
            <a:r>
              <a:rPr lang="hr-HR" dirty="0" smtClean="0">
                <a:solidFill>
                  <a:schemeClr val="tx1"/>
                </a:solidFill>
              </a:rPr>
              <a:t>&amp;</a:t>
            </a:r>
            <a:r>
              <a:rPr lang="hr-HR" b="1" dirty="0" smtClean="0">
                <a:solidFill>
                  <a:srgbClr val="00CC00"/>
                </a:solidFill>
              </a:rPr>
              <a:t> </a:t>
            </a:r>
            <a:r>
              <a:rPr lang="hr-HR" b="1" dirty="0" smtClean="0">
                <a:solidFill>
                  <a:srgbClr val="00B0F0"/>
                </a:solidFill>
              </a:rPr>
              <a:t>structure after 150 ns of MD simulation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940" y="287242"/>
            <a:ext cx="816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d</a:t>
            </a:r>
            <a:r>
              <a:rPr lang="hr-HR" sz="3200" dirty="0" smtClean="0">
                <a:solidFill>
                  <a:srgbClr val="002060"/>
                </a:solidFill>
              </a:rPr>
              <a:t>r. sc. Hrvoje Brkić </a:t>
            </a:r>
            <a:r>
              <a:rPr lang="hr-HR" sz="3200" dirty="0">
                <a:solidFill>
                  <a:srgbClr val="002060"/>
                </a:solidFill>
              </a:rPr>
              <a:t>&amp;</a:t>
            </a:r>
            <a:r>
              <a:rPr lang="hr-HR" sz="3200" dirty="0" smtClean="0">
                <a:solidFill>
                  <a:srgbClr val="002060"/>
                </a:solidFill>
              </a:rPr>
              <a:t> dr. sc. Dejan Agić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1" y="0"/>
            <a:ext cx="1081829" cy="1086657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72800" cy="1450757"/>
          </a:xfrm>
        </p:spPr>
        <p:txBody>
          <a:bodyPr/>
          <a:lstStyle/>
          <a:p>
            <a:r>
              <a:rPr lang="en-US" dirty="0"/>
              <a:t>MD simulations of zinc </a:t>
            </a:r>
            <a:r>
              <a:rPr lang="en-US" dirty="0" err="1"/>
              <a:t>metallo</a:t>
            </a:r>
            <a:r>
              <a:rPr lang="en-US" dirty="0"/>
              <a:t>-peptidases</a:t>
            </a:r>
          </a:p>
        </p:txBody>
      </p:sp>
    </p:spTree>
    <p:extLst>
      <p:ext uri="{BB962C8B-B14F-4D97-AF65-F5344CB8AC3E}">
        <p14:creationId xmlns:p14="http://schemas.microsoft.com/office/powerpoint/2010/main" val="2339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2265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prof. dr. sc. Sanja Tomić, IRB, Zagreb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prof. dr. sc. Michael Ramek, TU Graz, Austria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dr. sc. </a:t>
            </a:r>
            <a:r>
              <a:rPr lang="hr-HR" sz="2400" dirty="0" smtClean="0"/>
              <a:t>Dejan </a:t>
            </a:r>
            <a:r>
              <a:rPr lang="hr-HR" sz="2400" dirty="0"/>
              <a:t>Agić &amp;</a:t>
            </a:r>
            <a:r>
              <a:rPr lang="hr-HR" sz="2400" dirty="0" smtClean="0"/>
              <a:t> </a:t>
            </a:r>
            <a:r>
              <a:rPr lang="hr-HR" sz="2400" dirty="0"/>
              <a:t>dr. sc. Hrvoje Brkić, </a:t>
            </a:r>
            <a:r>
              <a:rPr lang="en-US" sz="2400" dirty="0"/>
              <a:t>Josip </a:t>
            </a:r>
            <a:r>
              <a:rPr lang="en-US" sz="2400" dirty="0" err="1"/>
              <a:t>Juraj</a:t>
            </a:r>
            <a:r>
              <a:rPr lang="en-US" sz="2400" dirty="0"/>
              <a:t> </a:t>
            </a:r>
            <a:r>
              <a:rPr lang="en-US" sz="2400" dirty="0" err="1"/>
              <a:t>Strossmayer</a:t>
            </a:r>
            <a:r>
              <a:rPr lang="en-US" sz="2400" dirty="0"/>
              <a:t> University of Osijek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201168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41228" y="4697571"/>
            <a:ext cx="5225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Mistral" panose="03090702030407020403" pitchFamily="66" charset="0"/>
              </a:rPr>
              <a:t>THANK YOU FOR YOUR ATTENTION!</a:t>
            </a:r>
            <a:endParaRPr lang="en-US" sz="5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814832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1/3 of all </a:t>
            </a:r>
            <a:r>
              <a:rPr lang="en-US" dirty="0" smtClean="0"/>
              <a:t>proteins </a:t>
            </a:r>
            <a:r>
              <a:rPr lang="en-US" dirty="0"/>
              <a:t>contain metal </a:t>
            </a:r>
            <a:r>
              <a:rPr lang="en-US" dirty="0" smtClean="0"/>
              <a:t>ions</a:t>
            </a:r>
            <a:r>
              <a:rPr lang="hr-HR" dirty="0" smtClean="0"/>
              <a:t> - </a:t>
            </a:r>
            <a:r>
              <a:rPr lang="en-US" dirty="0"/>
              <a:t>a catalytic </a:t>
            </a:r>
            <a:r>
              <a:rPr lang="en-US" dirty="0" smtClean="0"/>
              <a:t>role</a:t>
            </a:r>
            <a:r>
              <a:rPr lang="hr-HR" dirty="0" smtClean="0"/>
              <a:t> or a structural role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Zn</a:t>
            </a:r>
            <a:r>
              <a:rPr lang="hr-HR" baseline="30000" dirty="0" smtClean="0"/>
              <a:t>2</a:t>
            </a:r>
            <a:r>
              <a:rPr lang="hr-HR" baseline="30000" dirty="0"/>
              <a:t>+</a:t>
            </a:r>
            <a:r>
              <a:rPr lang="hr-HR" dirty="0"/>
              <a:t> in aqueous solution – octahedral coordination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2497" y="3688421"/>
            <a:ext cx="3120573" cy="17544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Analysis of the protein X-ray structures with zinc site:</a:t>
            </a:r>
            <a:r>
              <a:rPr lang="hr-HR" baseline="30000" dirty="0"/>
              <a:t>*</a:t>
            </a:r>
            <a:r>
              <a:rPr lang="hr-HR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11" y="3373215"/>
            <a:ext cx="1907693" cy="146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326" y="6477690"/>
            <a:ext cx="103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aseline="30000" dirty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Patel</a:t>
            </a:r>
            <a:r>
              <a:rPr lang="en-US" dirty="0">
                <a:solidFill>
                  <a:schemeClr val="bg1"/>
                </a:solidFill>
              </a:rPr>
              <a:t>, K.; Kumar, A.; </a:t>
            </a:r>
            <a:r>
              <a:rPr lang="en-US" dirty="0" err="1">
                <a:solidFill>
                  <a:schemeClr val="bg1"/>
                </a:solidFill>
              </a:rPr>
              <a:t>Durani</a:t>
            </a:r>
            <a:r>
              <a:rPr lang="en-US" dirty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Biochim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Biophys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Acta</a:t>
            </a:r>
            <a:r>
              <a:rPr lang="en-US" dirty="0">
                <a:solidFill>
                  <a:schemeClr val="bg1"/>
                </a:solidFill>
              </a:rPr>
              <a:t> - Proteins Proteomics 2007, 1774 (10), 1247–1253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70" y="2365806"/>
            <a:ext cx="4581160" cy="41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99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Zinc</a:t>
            </a:r>
            <a:r>
              <a:rPr lang="hr-HR" dirty="0" smtClean="0"/>
              <a:t>-metallopeptidase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peptide bond </a:t>
            </a:r>
            <a:r>
              <a:rPr lang="hr-HR" dirty="0" smtClean="0"/>
              <a:t>hydrolysis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Implied role in the: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intracellular </a:t>
            </a:r>
            <a:r>
              <a:rPr lang="hr-HR" dirty="0"/>
              <a:t>protein </a:t>
            </a:r>
            <a:r>
              <a:rPr lang="hr-HR" dirty="0" smtClean="0"/>
              <a:t>catabolism</a:t>
            </a:r>
          </a:p>
          <a:p>
            <a:pPr marL="0" indent="0">
              <a:buNone/>
            </a:pPr>
            <a:r>
              <a:rPr lang="hr-HR" dirty="0" smtClean="0"/>
              <a:t>	pain modulation</a:t>
            </a:r>
          </a:p>
          <a:p>
            <a:pPr marL="0" indent="0">
              <a:buNone/>
            </a:pPr>
            <a:r>
              <a:rPr lang="hr-HR" dirty="0" smtClean="0"/>
              <a:t>	defense </a:t>
            </a:r>
            <a:r>
              <a:rPr lang="hr-HR" dirty="0"/>
              <a:t>against oxidative </a:t>
            </a:r>
            <a:r>
              <a:rPr lang="hr-HR" dirty="0" smtClean="0"/>
              <a:t>stress</a:t>
            </a:r>
          </a:p>
          <a:p>
            <a:pPr marL="0" indent="0">
              <a:buNone/>
            </a:pPr>
            <a:r>
              <a:rPr lang="hr-HR" dirty="0" smtClean="0"/>
              <a:t>	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 smtClean="0"/>
              <a:t>In vitro</a:t>
            </a:r>
            <a:r>
              <a:rPr lang="hr-HR" dirty="0" smtClean="0"/>
              <a:t>: broad substrate specificity </a:t>
            </a:r>
            <a:endParaRPr lang="hr-HR" dirty="0"/>
          </a:p>
        </p:txBody>
      </p:sp>
      <p:grpSp>
        <p:nvGrpSpPr>
          <p:cNvPr id="9" name="Group 8"/>
          <p:cNvGrpSpPr/>
          <p:nvPr/>
        </p:nvGrpSpPr>
        <p:grpSpPr>
          <a:xfrm>
            <a:off x="5811830" y="2018797"/>
            <a:ext cx="2098087" cy="3639006"/>
            <a:chOff x="1981199" y="1275464"/>
            <a:chExt cx="2098087" cy="3639006"/>
          </a:xfrm>
        </p:grpSpPr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1981199" y="4083473"/>
              <a:ext cx="19151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hr-HR" sz="2400" i="1" dirty="0" smtClean="0">
                  <a:solidFill>
                    <a:schemeClr val="bg1"/>
                  </a:solidFill>
                  <a:latin typeface="Calibri" pitchFamily="34" charset="0"/>
                </a:rPr>
                <a:t>otvorena</a:t>
              </a:r>
              <a:endParaRPr lang="hr-HR" sz="24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hr-HR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hr-HR" sz="2400" dirty="0" smtClean="0">
                  <a:solidFill>
                    <a:schemeClr val="bg1"/>
                  </a:solidFill>
                  <a:latin typeface="Calibri" pitchFamily="34" charset="0"/>
                </a:rPr>
                <a:t>[</a:t>
              </a:r>
              <a:r>
                <a:rPr lang="hr-HR" sz="2400" b="1" dirty="0" smtClean="0">
                  <a:solidFill>
                    <a:schemeClr val="bg1"/>
                  </a:solidFill>
                  <a:latin typeface="Calibri" pitchFamily="34" charset="0"/>
                </a:rPr>
                <a:t>oWT</a:t>
              </a:r>
              <a:r>
                <a:rPr lang="hr-HR" sz="2400" dirty="0" smtClean="0">
                  <a:solidFill>
                    <a:schemeClr val="bg1"/>
                  </a:solidFill>
                  <a:latin typeface="Calibri" pitchFamily="34" charset="0"/>
                </a:rPr>
                <a:t>]</a:t>
              </a:r>
              <a:endParaRPr lang="hr-HR" sz="2400" baseline="-25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7609" descr="Description: C:\Users\Antonija\Desktop\POSAO\DPPIII_conf_change\Fig2\o_x-ray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606" y="1275464"/>
              <a:ext cx="2011680" cy="298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6875"/>
            <a:ext cx="10058400" cy="1450757"/>
          </a:xfrm>
        </p:spPr>
        <p:txBody>
          <a:bodyPr/>
          <a:lstStyle/>
          <a:p>
            <a:r>
              <a:rPr lang="hr-HR" dirty="0"/>
              <a:t>Human dipeptidyl peptidase III </a:t>
            </a:r>
            <a:r>
              <a:rPr lang="hr-HR" dirty="0" smtClean="0"/>
              <a:t>(DPP III)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4128" y="4624862"/>
            <a:ext cx="22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Lower domain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7860" y="1834131"/>
            <a:ext cx="214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Upper domain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Antonija\Desktop\hydroly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3" y="2659851"/>
            <a:ext cx="3818292" cy="6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782888" y="2133148"/>
            <a:ext cx="2103120" cy="3448531"/>
            <a:chOff x="6872334" y="1465263"/>
            <a:chExt cx="2103120" cy="3448531"/>
          </a:xfrm>
        </p:grpSpPr>
        <p:pic>
          <p:nvPicPr>
            <p:cNvPr id="16" name="Picture 17615" descr="Description: C:\Users\Antonija\Desktop\POSAO\DPPIII_conf_change\Fig2\c_x-ray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34" y="1465263"/>
              <a:ext cx="2103120" cy="271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7343624" y="4082797"/>
              <a:ext cx="15483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hr-HR" sz="2400" i="1" dirty="0">
                  <a:solidFill>
                    <a:schemeClr val="bg1"/>
                  </a:solidFill>
                  <a:latin typeface="Calibri" pitchFamily="34" charset="0"/>
                </a:rPr>
                <a:t>z</a:t>
              </a:r>
              <a:r>
                <a:rPr lang="hr-HR" sz="2400" i="1" dirty="0" smtClean="0">
                  <a:solidFill>
                    <a:schemeClr val="bg1"/>
                  </a:solidFill>
                  <a:latin typeface="Calibri" pitchFamily="34" charset="0"/>
                </a:rPr>
                <a:t>atvorena</a:t>
              </a:r>
            </a:p>
            <a:p>
              <a:pPr algn="ctr" eaLnBrk="1" hangingPunct="1"/>
              <a:r>
                <a:rPr lang="hr-HR" sz="2400" dirty="0" smtClean="0">
                  <a:solidFill>
                    <a:schemeClr val="bg1"/>
                  </a:solidFill>
                  <a:latin typeface="Calibri" pitchFamily="34" charset="0"/>
                </a:rPr>
                <a:t>[</a:t>
              </a:r>
              <a:r>
                <a:rPr lang="hr-HR" sz="2400" b="1" dirty="0" smtClean="0">
                  <a:solidFill>
                    <a:schemeClr val="bg1"/>
                  </a:solidFill>
                  <a:latin typeface="Calibri" pitchFamily="34" charset="0"/>
                </a:rPr>
                <a:t>cWT</a:t>
              </a:r>
              <a:r>
                <a:rPr lang="hr-HR" sz="2400" dirty="0">
                  <a:solidFill>
                    <a:schemeClr val="bg1"/>
                  </a:solidFill>
                  <a:latin typeface="Calibri" pitchFamily="34" charset="0"/>
                </a:rPr>
                <a:t>]</a:t>
              </a:r>
              <a:endParaRPr lang="hr-HR" sz="2400" baseline="-25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82440" y="5011472"/>
            <a:ext cx="21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open DPP III</a:t>
            </a:r>
          </a:p>
          <a:p>
            <a:pPr algn="ctr"/>
            <a:r>
              <a:rPr lang="hr-HR" dirty="0" smtClean="0"/>
              <a:t>(</a:t>
            </a:r>
            <a:r>
              <a:rPr lang="hr-HR" b="1" dirty="0" smtClean="0"/>
              <a:t>oDPP III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34008" y="4972052"/>
            <a:ext cx="21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closed DPP III</a:t>
            </a:r>
          </a:p>
          <a:p>
            <a:pPr algn="ctr"/>
            <a:r>
              <a:rPr lang="hr-HR" dirty="0" smtClean="0"/>
              <a:t>(</a:t>
            </a:r>
            <a:r>
              <a:rPr lang="hr-HR" b="1" dirty="0" smtClean="0"/>
              <a:t>cDPP III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226807" y="1443258"/>
            <a:ext cx="10197173" cy="43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6891" y="191798"/>
            <a:ext cx="5032809" cy="54604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6408" r="3463" b="6156"/>
          <a:stretch/>
        </p:blipFill>
        <p:spPr>
          <a:xfrm>
            <a:off x="468132" y="2273098"/>
            <a:ext cx="4210225" cy="3348513"/>
          </a:xfrm>
          <a:prstGeom prst="rect">
            <a:avLst/>
          </a:prstGeom>
          <a:noFill/>
        </p:spPr>
      </p:pic>
      <p:pic>
        <p:nvPicPr>
          <p:cNvPr id="6" name="Picture 2" descr="C:\Users\antonija\Desktop\Pracenje_postdoca\3fvy_coor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/>
          <a:stretch/>
        </p:blipFill>
        <p:spPr bwMode="auto">
          <a:xfrm>
            <a:off x="2654236" y="376887"/>
            <a:ext cx="2096172" cy="19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7077" y="367009"/>
            <a:ext cx="1642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H</a:t>
            </a:r>
            <a:r>
              <a:rPr lang="hr-HR" b="1" baseline="30000" dirty="0">
                <a:solidFill>
                  <a:srgbClr val="00B050"/>
                </a:solidFill>
              </a:rPr>
              <a:t>450</a:t>
            </a:r>
            <a:r>
              <a:rPr lang="hr-HR" b="1" dirty="0"/>
              <a:t>EXXG</a:t>
            </a:r>
            <a:r>
              <a:rPr lang="hr-HR" b="1" dirty="0">
                <a:solidFill>
                  <a:srgbClr val="00B050"/>
                </a:solidFill>
              </a:rPr>
              <a:t>H</a:t>
            </a:r>
            <a:r>
              <a:rPr lang="hr-HR" b="1" baseline="30000" dirty="0">
                <a:solidFill>
                  <a:srgbClr val="00B050"/>
                </a:solidFill>
              </a:rPr>
              <a:t>455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377" y="637083"/>
            <a:ext cx="1604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E</a:t>
            </a:r>
            <a:r>
              <a:rPr lang="hr-HR" b="1" baseline="30000" dirty="0" smtClean="0"/>
              <a:t>507</a:t>
            </a:r>
            <a:r>
              <a:rPr lang="hr-HR" b="1" dirty="0" smtClean="0">
                <a:solidFill>
                  <a:srgbClr val="00B050"/>
                </a:solidFill>
              </a:rPr>
              <a:t>E</a:t>
            </a:r>
            <a:r>
              <a:rPr lang="en-US" b="1" baseline="30000" dirty="0" smtClean="0">
                <a:solidFill>
                  <a:srgbClr val="00B050"/>
                </a:solidFill>
              </a:rPr>
              <a:t>508</a:t>
            </a:r>
            <a:r>
              <a:rPr lang="hr-HR" b="1" dirty="0" smtClean="0"/>
              <a:t>CXXE</a:t>
            </a:r>
            <a:r>
              <a:rPr lang="hr-HR" b="1" baseline="30000" dirty="0" smtClean="0"/>
              <a:t>512</a:t>
            </a:r>
            <a:endParaRPr lang="en-US" b="1" dirty="0"/>
          </a:p>
        </p:txBody>
      </p:sp>
      <p:pic>
        <p:nvPicPr>
          <p:cNvPr id="5" name="Picture 2" descr="C:\Users\antonija\Desktop\Pracenje_postdoca\rcsb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8" y="1050854"/>
            <a:ext cx="2409788" cy="661017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67" name="Group 66"/>
          <p:cNvGrpSpPr/>
          <p:nvPr/>
        </p:nvGrpSpPr>
        <p:grpSpPr>
          <a:xfrm>
            <a:off x="5792503" y="100165"/>
            <a:ext cx="4111285" cy="3382114"/>
            <a:chOff x="11556538" y="-2604195"/>
            <a:chExt cx="4111285" cy="3382114"/>
          </a:xfrm>
        </p:grpSpPr>
        <p:sp>
          <p:nvSpPr>
            <p:cNvPr id="15" name="Rounded Rectangle 14"/>
            <p:cNvSpPr/>
            <p:nvPr/>
          </p:nvSpPr>
          <p:spPr>
            <a:xfrm>
              <a:off x="11556538" y="-2604195"/>
              <a:ext cx="3820624" cy="3382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8" t="9033" r="26302" b="32209"/>
            <a:stretch/>
          </p:blipFill>
          <p:spPr bwMode="auto">
            <a:xfrm>
              <a:off x="11722792" y="-1624449"/>
              <a:ext cx="1630401" cy="192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893816" y="-2038783"/>
              <a:ext cx="3322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DPP III - Leu-enke</a:t>
              </a:r>
              <a:r>
                <a:rPr lang="en-US" dirty="0" err="1" smtClean="0"/>
                <a:t>phalin</a:t>
              </a:r>
              <a:r>
                <a:rPr lang="hr-HR" dirty="0" smtClean="0"/>
                <a:t> 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6" t="3573" r="29695" b="35722"/>
            <a:stretch/>
          </p:blipFill>
          <p:spPr bwMode="auto">
            <a:xfrm>
              <a:off x="13574833" y="-1649346"/>
              <a:ext cx="1604704" cy="193299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898998" y="-1574566"/>
              <a:ext cx="775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CB</a:t>
              </a:r>
              <a:r>
                <a:rPr lang="hr-HR" b="1" dirty="0" smtClean="0">
                  <a:solidFill>
                    <a:srgbClr val="FF0000"/>
                  </a:solidFill>
                </a:rPr>
                <a:t>=4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28256" y="-1603401"/>
              <a:ext cx="775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CB</a:t>
              </a:r>
              <a:r>
                <a:rPr lang="hr-HR" b="1" dirty="0" smtClean="0">
                  <a:solidFill>
                    <a:srgbClr val="FF0000"/>
                  </a:solidFill>
                </a:rPr>
                <a:t>=5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93816" y="-2495034"/>
              <a:ext cx="3774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QMMM calculations</a:t>
              </a:r>
              <a:r>
                <a:rPr lang="hr-HR" sz="2800" b="1" baseline="30000" dirty="0" smtClean="0"/>
                <a:t>*</a:t>
              </a:r>
              <a:endParaRPr lang="en-US" sz="2800" b="1" baseline="30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71037" y="261657"/>
              <a:ext cx="659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ES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57882" y="272653"/>
              <a:ext cx="891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INT1</a:t>
              </a:r>
              <a:endParaRPr lang="en-US" sz="2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9943" y="6388734"/>
            <a:ext cx="856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baseline="30000" dirty="0" smtClean="0">
                <a:solidFill>
                  <a:schemeClr val="bg1"/>
                </a:solidFill>
              </a:rPr>
              <a:t>*</a:t>
            </a:r>
            <a:r>
              <a:rPr lang="hr-HR" b="1" dirty="0" smtClean="0">
                <a:solidFill>
                  <a:schemeClr val="bg1"/>
                </a:solidFill>
              </a:rPr>
              <a:t>A. Tomić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</a:rPr>
              <a:t>B. Kovačević, S. Tomić </a:t>
            </a:r>
            <a:r>
              <a:rPr lang="hr-HR" i="1" dirty="0" err="1" smtClean="0">
                <a:solidFill>
                  <a:schemeClr val="bg1"/>
                </a:solidFill>
              </a:rPr>
              <a:t>Phys</a:t>
            </a:r>
            <a:r>
              <a:rPr lang="hr-HR" i="1" dirty="0" smtClean="0">
                <a:solidFill>
                  <a:schemeClr val="bg1"/>
                </a:solidFill>
              </a:rPr>
              <a:t>. </a:t>
            </a:r>
            <a:r>
              <a:rPr lang="hr-HR" i="1" dirty="0" err="1" smtClean="0">
                <a:solidFill>
                  <a:schemeClr val="bg1"/>
                </a:solidFill>
              </a:rPr>
              <a:t>Chem</a:t>
            </a:r>
            <a:r>
              <a:rPr lang="hr-HR" i="1" dirty="0" smtClean="0">
                <a:solidFill>
                  <a:schemeClr val="bg1"/>
                </a:solidFill>
              </a:rPr>
              <a:t>. </a:t>
            </a:r>
            <a:r>
              <a:rPr lang="hr-HR" i="1" dirty="0" err="1" smtClean="0">
                <a:solidFill>
                  <a:schemeClr val="bg1"/>
                </a:solidFill>
              </a:rPr>
              <a:t>Chem</a:t>
            </a:r>
            <a:r>
              <a:rPr lang="hr-HR" i="1" dirty="0" smtClean="0">
                <a:solidFill>
                  <a:schemeClr val="bg1"/>
                </a:solidFill>
              </a:rPr>
              <a:t>. </a:t>
            </a:r>
            <a:r>
              <a:rPr lang="hr-HR" i="1" dirty="0" err="1" smtClean="0">
                <a:solidFill>
                  <a:schemeClr val="bg1"/>
                </a:solidFill>
              </a:rPr>
              <a:t>Phys</a:t>
            </a:r>
            <a:r>
              <a:rPr lang="hr-HR" i="1" dirty="0" smtClean="0">
                <a:solidFill>
                  <a:schemeClr val="bg1"/>
                </a:solidFill>
              </a:rPr>
              <a:t>. </a:t>
            </a:r>
            <a:r>
              <a:rPr lang="hr-HR" dirty="0" smtClean="0">
                <a:solidFill>
                  <a:schemeClr val="bg1"/>
                </a:solidFill>
              </a:rPr>
              <a:t>18 </a:t>
            </a:r>
            <a:r>
              <a:rPr lang="hr-HR" dirty="0">
                <a:solidFill>
                  <a:schemeClr val="bg1"/>
                </a:solidFill>
              </a:rPr>
              <a:t>(</a:t>
            </a:r>
            <a:r>
              <a:rPr lang="hr-HR" b="1" dirty="0">
                <a:solidFill>
                  <a:schemeClr val="bg1"/>
                </a:solidFill>
              </a:rPr>
              <a:t>2016</a:t>
            </a:r>
            <a:r>
              <a:rPr lang="hr-HR" dirty="0">
                <a:solidFill>
                  <a:schemeClr val="bg1"/>
                </a:solidFill>
              </a:rPr>
              <a:t>) </a:t>
            </a:r>
            <a:r>
              <a:rPr lang="hr-HR" dirty="0" smtClean="0">
                <a:solidFill>
                  <a:schemeClr val="bg1"/>
                </a:solidFill>
              </a:rPr>
              <a:t>39.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3779694" y="1909475"/>
            <a:ext cx="1090613" cy="40798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45259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pdb: 3FVY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353595" y="3582767"/>
            <a:ext cx="6738658" cy="2610411"/>
            <a:chOff x="5297263" y="3607508"/>
            <a:chExt cx="6738658" cy="2610411"/>
          </a:xfrm>
        </p:grpSpPr>
        <p:grpSp>
          <p:nvGrpSpPr>
            <p:cNvPr id="2" name="Group 1"/>
            <p:cNvGrpSpPr/>
            <p:nvPr/>
          </p:nvGrpSpPr>
          <p:grpSpPr>
            <a:xfrm>
              <a:off x="5297263" y="3607508"/>
              <a:ext cx="6738658" cy="2610411"/>
              <a:chOff x="5297263" y="3607508"/>
              <a:chExt cx="6738658" cy="2610411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5297263" y="3624308"/>
                <a:ext cx="6738658" cy="259361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376265" y="4482262"/>
                <a:ext cx="6580654" cy="1588792"/>
                <a:chOff x="807346" y="1942726"/>
                <a:chExt cx="6580654" cy="158879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760483" y="2600014"/>
                  <a:ext cx="916848" cy="923330"/>
                  <a:chOff x="5112683" y="2600014"/>
                  <a:chExt cx="916848" cy="923330"/>
                </a:xfrm>
              </p:grpSpPr>
              <p:cxnSp>
                <p:nvCxnSpPr>
                  <p:cNvPr id="53" name="Elbow Connector 52"/>
                  <p:cNvCxnSpPr>
                    <a:stCxn id="37" idx="3"/>
                    <a:endCxn id="29" idx="1"/>
                  </p:cNvCxnSpPr>
                  <p:nvPr/>
                </p:nvCxnSpPr>
                <p:spPr>
                  <a:xfrm flipV="1">
                    <a:off x="5243754" y="2668843"/>
                    <a:ext cx="696446" cy="4639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dash"/>
                    <a:tailEnd type="triangle"/>
                  </a:ln>
                  <a:effectLst/>
                </p:spPr>
              </p:cxnSp>
              <p:sp>
                <p:nvSpPr>
                  <p:cNvPr id="5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2683" y="2600014"/>
                    <a:ext cx="916848" cy="923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ctr" defTabSz="4525963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r-HR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101 ns MD sim.</a:t>
                    </a:r>
                    <a:endParaRPr kumimoji="0" lang="en-US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807346" y="1942726"/>
                  <a:ext cx="1800000" cy="1588792"/>
                  <a:chOff x="807346" y="1942726"/>
                  <a:chExt cx="1800000" cy="1588792"/>
                </a:xfrm>
              </p:grpSpPr>
              <p:pic>
                <p:nvPicPr>
                  <p:cNvPr id="46" name="Picture 96" descr="mo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7908"/>
                  <a:stretch/>
                </p:blipFill>
                <p:spPr bwMode="auto">
                  <a:xfrm>
                    <a:off x="807346" y="1942726"/>
                    <a:ext cx="1800000" cy="14633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516733" y="3123535"/>
                    <a:ext cx="1090613" cy="4079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452596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r-HR" sz="16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8F9A"/>
                        </a:solidFill>
                        <a:effectLst/>
                        <a:uLnTx/>
                        <a:uFillTx/>
                      </a:rPr>
                      <a:t>pdb: 3FVY</a:t>
                    </a:r>
                    <a:endParaRPr kumimoji="0" lang="en-US" sz="16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C8F9A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1270443" y="2576141"/>
                    <a:ext cx="478632" cy="476250"/>
                    <a:chOff x="1272827" y="2847602"/>
                    <a:chExt cx="478632" cy="476250"/>
                  </a:xfrm>
                </p:grpSpPr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H="1">
                      <a:off x="1594294" y="2847602"/>
                      <a:ext cx="63104" cy="152400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1577630" y="2900461"/>
                      <a:ext cx="173829" cy="118121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 flipV="1">
                      <a:off x="1272827" y="2900461"/>
                      <a:ext cx="283371" cy="99541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 flipV="1">
                      <a:off x="1572866" y="3028109"/>
                      <a:ext cx="75009" cy="295743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3091554" y="1969956"/>
                  <a:ext cx="1800000" cy="1407051"/>
                  <a:chOff x="3320154" y="1969956"/>
                  <a:chExt cx="1800000" cy="1407051"/>
                </a:xfrm>
              </p:grpSpPr>
              <p:pic>
                <p:nvPicPr>
                  <p:cNvPr id="37" name="Picture 100" descr="mo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1041"/>
                  <a:stretch/>
                </p:blipFill>
                <p:spPr bwMode="auto">
                  <a:xfrm>
                    <a:off x="3320154" y="1969956"/>
                    <a:ext cx="1800000" cy="14070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859204" y="2588115"/>
                    <a:ext cx="494104" cy="473564"/>
                    <a:chOff x="4044404" y="2861125"/>
                    <a:chExt cx="494104" cy="473564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4364679" y="2952581"/>
                      <a:ext cx="173829" cy="118121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4317104" y="2861125"/>
                      <a:ext cx="0" cy="181055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4361840" y="3102107"/>
                      <a:ext cx="173829" cy="110518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4204493" y="3006122"/>
                      <a:ext cx="125408" cy="81972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4316644" y="3076299"/>
                      <a:ext cx="48421" cy="258390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4202120" y="3088557"/>
                      <a:ext cx="107949" cy="116937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 flipV="1">
                      <a:off x="4044404" y="3048182"/>
                      <a:ext cx="251900" cy="45040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588000" y="1977570"/>
                  <a:ext cx="1800000" cy="1382545"/>
                  <a:chOff x="5816600" y="1977570"/>
                  <a:chExt cx="1800000" cy="1382545"/>
                </a:xfrm>
              </p:grpSpPr>
              <p:pic>
                <p:nvPicPr>
                  <p:cNvPr id="29" name="Picture 101" descr="mo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416"/>
                  <a:stretch/>
                </p:blipFill>
                <p:spPr bwMode="auto">
                  <a:xfrm>
                    <a:off x="5816600" y="1977570"/>
                    <a:ext cx="1800000" cy="1382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6455214" y="2611676"/>
                    <a:ext cx="470785" cy="433679"/>
                    <a:chOff x="7024898" y="2894809"/>
                    <a:chExt cx="470785" cy="433679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7281689" y="2920518"/>
                      <a:ext cx="169750" cy="157295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H="1" flipV="1">
                      <a:off x="7281483" y="3109461"/>
                      <a:ext cx="214200" cy="105590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 flipV="1">
                      <a:off x="7210460" y="2894809"/>
                      <a:ext cx="47400" cy="183004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 flipV="1">
                      <a:off x="7024898" y="3015526"/>
                      <a:ext cx="181200" cy="76543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V="1">
                      <a:off x="7140239" y="3114589"/>
                      <a:ext cx="120876" cy="213899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 flipV="1">
                      <a:off x="7297133" y="3145339"/>
                      <a:ext cx="91450" cy="183149"/>
                    </a:xfrm>
                    <a:prstGeom prst="line">
                      <a:avLst/>
                    </a:prstGeom>
                    <a:ln w="254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2407877" y="2625866"/>
                  <a:ext cx="884813" cy="646331"/>
                  <a:chOff x="2412733" y="2625866"/>
                  <a:chExt cx="884813" cy="646331"/>
                </a:xfrm>
              </p:grpSpPr>
              <p:cxnSp>
                <p:nvCxnSpPr>
                  <p:cNvPr id="27" name="Elbow Connector 26"/>
                  <p:cNvCxnSpPr>
                    <a:stCxn id="46" idx="3"/>
                    <a:endCxn id="37" idx="1"/>
                  </p:cNvCxnSpPr>
                  <p:nvPr/>
                </p:nvCxnSpPr>
                <p:spPr>
                  <a:xfrm flipV="1">
                    <a:off x="2612202" y="2673482"/>
                    <a:ext cx="484208" cy="905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tailEnd type="triangle"/>
                  </a:ln>
                  <a:effectLst/>
                </p:spPr>
              </p:cxnSp>
              <p:sp>
                <p:nvSpPr>
                  <p:cNvPr id="2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2733" y="2625866"/>
                    <a:ext cx="884813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defTabSz="4525963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defTabSz="452596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ctr" defTabSz="4525963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r-HR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3 min. cycles</a:t>
                    </a:r>
                    <a:endParaRPr kumimoji="0" lang="en-US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5" name="TextBox 54"/>
              <p:cNvSpPr txBox="1"/>
              <p:nvPr/>
            </p:nvSpPr>
            <p:spPr>
              <a:xfrm>
                <a:off x="5475240" y="3607508"/>
                <a:ext cx="6313244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800" b="1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800" b="1" i="1" dirty="0" smtClean="0">
                    <a:solidFill>
                      <a:schemeClr val="tx1"/>
                    </a:solidFill>
                  </a:rPr>
                  <a:t>ONBONDING parameters</a:t>
                </a:r>
                <a:r>
                  <a:rPr lang="hr-HR" sz="2800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hr-HR" sz="2000" i="1" dirty="0" smtClean="0">
                    <a:solidFill>
                      <a:schemeClr val="tx1"/>
                    </a:solidFill>
                  </a:rPr>
                  <a:t>q</a:t>
                </a:r>
                <a:r>
                  <a:rPr lang="hr-HR" sz="2000" dirty="0" smtClean="0">
                    <a:solidFill>
                      <a:schemeClr val="tx1"/>
                    </a:solidFill>
                  </a:rPr>
                  <a:t>= +2.0 e, </a:t>
                </a:r>
                <a:r>
                  <a:rPr lang="hr-HR" sz="2000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hr-HR" sz="2000" baseline="-25000" dirty="0" smtClean="0">
                    <a:solidFill>
                      <a:schemeClr val="tx1"/>
                    </a:solidFill>
                  </a:rPr>
                  <a:t>min</a:t>
                </a:r>
                <a:r>
                  <a:rPr lang="hr-HR" sz="2000" dirty="0" smtClean="0">
                    <a:solidFill>
                      <a:schemeClr val="tx1"/>
                    </a:solidFill>
                  </a:rPr>
                  <a:t>= 1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.22 Å</a:t>
                </a:r>
                <a:r>
                  <a:rPr lang="hr-HR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2000" i="1" dirty="0" smtClean="0">
                    <a:solidFill>
                      <a:schemeClr val="tx1"/>
                    </a:solidFill>
                  </a:rPr>
                  <a:t>ε</a:t>
                </a:r>
                <a:r>
                  <a:rPr lang="hr-HR" sz="2000" baseline="-25000" dirty="0" smtClean="0">
                    <a:solidFill>
                      <a:schemeClr val="tx1"/>
                    </a:solidFill>
                  </a:rPr>
                  <a:t>min</a:t>
                </a:r>
                <a:r>
                  <a:rPr lang="hr-HR" sz="20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0.250 kcal</a:t>
                </a:r>
                <a:r>
                  <a:rPr lang="hr-HR" sz="2000" dirty="0" smtClean="0">
                    <a:solidFill>
                      <a:schemeClr val="tx1"/>
                    </a:solidFill>
                  </a:rPr>
                  <a:t> mol</a:t>
                </a:r>
                <a:r>
                  <a:rPr lang="hr-HR" sz="2000" baseline="30000" dirty="0">
                    <a:solidFill>
                      <a:schemeClr val="tx1"/>
                    </a:solidFill>
                  </a:rPr>
                  <a:t>−1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945663" y="4546936"/>
              <a:ext cx="619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H450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53027" y="5106257"/>
              <a:ext cx="654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H455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21938" y="4795663"/>
              <a:ext cx="8015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E508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29644" y="5492256"/>
              <a:ext cx="60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/>
                <a:t>E451</a:t>
              </a:r>
              <a:endParaRPr lang="en-US" sz="1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87859" y="2423805"/>
            <a:ext cx="1485385" cy="419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097020" y="1441568"/>
            <a:ext cx="7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E451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40313" y="3349985"/>
            <a:ext cx="39039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259525" y="3252957"/>
            <a:ext cx="15136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&lt;</a:t>
            </a:r>
            <a:r>
              <a:rPr lang="hr-HR" sz="2000" i="1" dirty="0" smtClean="0"/>
              <a:t>d</a:t>
            </a:r>
            <a:r>
              <a:rPr lang="hr-HR" sz="2000" dirty="0" smtClean="0"/>
              <a:t>&gt; / Å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97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44" y="349851"/>
            <a:ext cx="9976339" cy="1371600"/>
          </a:xfrm>
        </p:spPr>
        <p:txBody>
          <a:bodyPr/>
          <a:lstStyle/>
          <a:p>
            <a:r>
              <a:rPr lang="hr-HR" dirty="0" smtClean="0"/>
              <a:t>CATIONIC DUMMY </a:t>
            </a:r>
            <a:r>
              <a:rPr lang="hr-HR" dirty="0"/>
              <a:t>ATOM (CaDA</a:t>
            </a:r>
            <a:r>
              <a:rPr lang="hr-HR" dirty="0" smtClean="0"/>
              <a:t>) MODEL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70587"/>
              </p:ext>
            </p:extLst>
          </p:nvPr>
        </p:nvGraphicFramePr>
        <p:xfrm>
          <a:off x="5707960" y="2578145"/>
          <a:ext cx="5867400" cy="36652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9468">
                <a:tc gridSpan="4"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bond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hr-HR" sz="1100" dirty="0">
                          <a:effectLst/>
                        </a:rPr>
                        <a:t>K [ </a:t>
                      </a:r>
                      <a:r>
                        <a:rPr lang="hr-HR" sz="1100" dirty="0" err="1">
                          <a:effectLst/>
                        </a:rPr>
                        <a:t>kcal</a:t>
                      </a:r>
                      <a:r>
                        <a:rPr lang="hr-HR" sz="1100" dirty="0">
                          <a:effectLst/>
                        </a:rPr>
                        <a:t>/(mol Å</a:t>
                      </a:r>
                      <a:r>
                        <a:rPr lang="hr-HR" sz="1100" baseline="30000" dirty="0">
                          <a:effectLst/>
                        </a:rPr>
                        <a:t>2</a:t>
                      </a:r>
                      <a:r>
                        <a:rPr lang="hr-HR" sz="1100" dirty="0">
                          <a:effectLst/>
                        </a:rPr>
                        <a:t>)]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Req</a:t>
                      </a:r>
                      <a:r>
                        <a:rPr lang="hr-HR" sz="1100" dirty="0">
                          <a:effectLst/>
                        </a:rPr>
                        <a:t> (Å)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DZ-ZN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640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0.90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DZ-</a:t>
                      </a:r>
                      <a:r>
                        <a:rPr lang="hr-HR" sz="1100" dirty="0" err="1">
                          <a:effectLst/>
                        </a:rPr>
                        <a:t>DZ</a:t>
                      </a:r>
                      <a:endParaRPr lang="hr-HR" sz="1100" dirty="0">
                        <a:effectLst/>
                      </a:endParaRP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640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1.470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angle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hr-HR" sz="1100" dirty="0">
                          <a:effectLst/>
                        </a:rPr>
                        <a:t>K [kcal/(mol </a:t>
                      </a:r>
                      <a:r>
                        <a:rPr lang="hr-HR" sz="1100" dirty="0" smtClean="0">
                          <a:effectLst/>
                        </a:rPr>
                        <a:t>radian</a:t>
                      </a:r>
                      <a:r>
                        <a:rPr lang="hr-HR" sz="1100" baseline="30000" dirty="0" smtClean="0">
                          <a:effectLst/>
                        </a:rPr>
                        <a:t>2</a:t>
                      </a:r>
                      <a:r>
                        <a:rPr lang="hr-HR" sz="1100" dirty="0" smtClean="0">
                          <a:effectLst/>
                        </a:rPr>
                        <a:t>)]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Teq</a:t>
                      </a:r>
                      <a:r>
                        <a:rPr lang="hr-HR" sz="1100" dirty="0">
                          <a:effectLst/>
                        </a:rPr>
                        <a:t> (</a:t>
                      </a:r>
                      <a:r>
                        <a:rPr lang="hr-HR" sz="1100" dirty="0" err="1">
                          <a:effectLst/>
                        </a:rPr>
                        <a:t>deg</a:t>
                      </a:r>
                      <a:r>
                        <a:rPr lang="hr-HR" sz="1100" dirty="0">
                          <a:effectLst/>
                        </a:rPr>
                        <a:t>.)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DZ-ZN-DZ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55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109.50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DZ-DZ-DZ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55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60.0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DZ-DZ-ZN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55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35.25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80">
                <a:tc gridSpan="5"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dihedral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100" dirty="0">
                          <a:effectLst/>
                        </a:rPr>
                        <a:t>IDIVF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100" dirty="0" err="1">
                          <a:effectLst/>
                        </a:rPr>
                        <a:t>Vn</a:t>
                      </a:r>
                      <a:r>
                        <a:rPr lang="hr-HR" sz="1100" dirty="0">
                          <a:effectLst/>
                        </a:rPr>
                        <a:t>/2 (</a:t>
                      </a:r>
                      <a:r>
                        <a:rPr lang="hr-HR" sz="1100" dirty="0" err="1">
                          <a:effectLst/>
                        </a:rPr>
                        <a:t>kcal</a:t>
                      </a:r>
                      <a:r>
                        <a:rPr lang="hr-HR" sz="1100" dirty="0">
                          <a:effectLst/>
                        </a:rPr>
                        <a:t>/mol)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100" dirty="0">
                          <a:effectLst/>
                        </a:rPr>
                        <a:t>γ(</a:t>
                      </a:r>
                      <a:r>
                        <a:rPr lang="hr-HR" sz="1100" dirty="0" err="1">
                          <a:effectLst/>
                        </a:rPr>
                        <a:t>deg</a:t>
                      </a:r>
                      <a:r>
                        <a:rPr lang="hr-HR" sz="1100" dirty="0">
                          <a:effectLst/>
                        </a:rPr>
                        <a:t>.)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100" dirty="0">
                          <a:effectLst/>
                        </a:rPr>
                        <a:t>N</a:t>
                      </a:r>
                      <a:endParaRPr lang="hr-HR" sz="1100" b="1" dirty="0">
                        <a:solidFill>
                          <a:srgbClr val="54585A"/>
                        </a:solidFill>
                        <a:effectLst/>
                      </a:endParaRPr>
                    </a:p>
                  </a:txBody>
                  <a:tcPr marL="48167" marR="48167" marT="48167" marB="4816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468">
                <a:tc gridSpan="5"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ZN-DZ-</a:t>
                      </a:r>
                      <a:r>
                        <a:rPr lang="hr-HR" sz="1100" dirty="0" err="1">
                          <a:effectLst/>
                        </a:rPr>
                        <a:t>DZ</a:t>
                      </a:r>
                      <a:r>
                        <a:rPr lang="hr-HR" sz="1100" dirty="0">
                          <a:effectLst/>
                        </a:rPr>
                        <a:t>-DZ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1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35.3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2</a:t>
                      </a:r>
                    </a:p>
                  </a:txBody>
                  <a:tcPr marL="48167" marR="48167" marT="48167" marB="481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68">
                <a:tc gridSpan="5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DZ-ZN-DZ-DZ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1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120.0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2</a:t>
                      </a:r>
                    </a:p>
                  </a:txBody>
                  <a:tcPr marL="48167" marR="48167" marT="48167" marB="481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468">
                <a:tc gridSpan="5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DZ-DZ-DZ-DZ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1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70.5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2</a:t>
                      </a:r>
                    </a:p>
                  </a:txBody>
                  <a:tcPr marL="48167" marR="48167" marT="48167" marB="4816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68"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VDW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 err="1">
                          <a:effectLst/>
                        </a:rPr>
                        <a:t>mass</a:t>
                      </a:r>
                      <a:endParaRPr lang="hr-HR" sz="1100" dirty="0">
                        <a:effectLst/>
                      </a:endParaRP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r*(Å)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 dirty="0" err="1">
                          <a:effectLst/>
                        </a:rPr>
                        <a:t>Eps</a:t>
                      </a:r>
                      <a:r>
                        <a:rPr lang="hr-HR" sz="1100" dirty="0">
                          <a:effectLst/>
                        </a:rPr>
                        <a:t> (</a:t>
                      </a:r>
                      <a:r>
                        <a:rPr lang="hr-HR" sz="1100" dirty="0" err="1">
                          <a:effectLst/>
                        </a:rPr>
                        <a:t>kcal</a:t>
                      </a:r>
                      <a:r>
                        <a:rPr lang="hr-HR" sz="1100" dirty="0">
                          <a:effectLst/>
                        </a:rPr>
                        <a:t>/mol)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hr-HR" sz="1100">
                        <a:effectLst/>
                      </a:endParaRP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VDW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 err="1">
                          <a:effectLst/>
                        </a:rPr>
                        <a:t>mass</a:t>
                      </a:r>
                      <a:endParaRPr lang="hr-HR" sz="1100" dirty="0">
                        <a:effectLst/>
                      </a:endParaRP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r*(Å)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 err="1">
                          <a:effectLst/>
                        </a:rPr>
                        <a:t>Eps</a:t>
                      </a:r>
                      <a:r>
                        <a:rPr lang="hr-HR" sz="1100" dirty="0">
                          <a:effectLst/>
                        </a:rPr>
                        <a:t> (</a:t>
                      </a:r>
                      <a:r>
                        <a:rPr lang="hr-HR" sz="1100" dirty="0" err="1">
                          <a:effectLst/>
                        </a:rPr>
                        <a:t>kcal</a:t>
                      </a:r>
                      <a:r>
                        <a:rPr lang="hr-HR" sz="1100" dirty="0">
                          <a:effectLst/>
                        </a:rPr>
                        <a:t>/mol)</a:t>
                      </a:r>
                    </a:p>
                  </a:txBody>
                  <a:tcPr marL="48167" marR="48167" marT="48167" marB="4816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468"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ZN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53.38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3.1</a:t>
                      </a:r>
                    </a:p>
                  </a:txBody>
                  <a:tcPr marL="48167" marR="48167" marT="48167" marB="48167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1E-6</a:t>
                      </a:r>
                    </a:p>
                  </a:txBody>
                  <a:tcPr marL="48167" marR="48167" marT="48167" marB="48167"/>
                </a:tc>
                <a:tc hMerge="1">
                  <a:txBody>
                    <a:bodyPr/>
                    <a:lstStyle/>
                    <a:p>
                      <a:pPr algn="l" fontAlgn="t"/>
                      <a:endParaRPr lang="hr-HR" sz="1100">
                        <a:effectLst/>
                      </a:endParaRP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>
                          <a:effectLst/>
                        </a:rPr>
                        <a:t>DZ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3.0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0</a:t>
                      </a:r>
                    </a:p>
                  </a:txBody>
                  <a:tcPr marL="48167" marR="48167" marT="48167" marB="481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dirty="0">
                          <a:effectLst/>
                        </a:rPr>
                        <a:t>0</a:t>
                      </a:r>
                    </a:p>
                  </a:txBody>
                  <a:tcPr marL="48167" marR="48167" marT="48167" marB="4816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27785" y="1851062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b="1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Yuan</a:t>
            </a:r>
            <a:r>
              <a:rPr lang="sr-Latn-RS" b="1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-Ping </a:t>
            </a:r>
            <a:r>
              <a:rPr lang="sr-Latn-RS" b="1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Pang</a:t>
            </a:r>
            <a:r>
              <a:rPr lang="sr-Latn-RS" b="1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2005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* -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Amber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all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-atom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force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field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parameters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for the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CaDA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approach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using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an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explicit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</a:t>
            </a:r>
            <a:r>
              <a:rPr lang="sr-Latn-RS" dirty="0" err="1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solvent</a:t>
            </a:r>
            <a:r>
              <a:rPr lang="sr-Latn-RS" dirty="0">
                <a:solidFill>
                  <a:srgbClr val="111111"/>
                </a:solidFill>
                <a:latin typeface="HelveticaNeueW01-75Bold"/>
                <a:cs typeface="Arial" pitchFamily="34" charset="0"/>
              </a:rPr>
              <a:t> model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99" y="6306496"/>
            <a:ext cx="117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* http://www.mayo.edu/</a:t>
            </a:r>
            <a:r>
              <a:rPr lang="hr-HR" sz="1600" dirty="0" err="1">
                <a:solidFill>
                  <a:schemeClr val="bg1"/>
                </a:solidFill>
              </a:rPr>
              <a:t>research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labs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computer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aided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molecular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design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projects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zinc</a:t>
            </a:r>
            <a:r>
              <a:rPr lang="hr-HR" sz="1600" dirty="0">
                <a:solidFill>
                  <a:schemeClr val="bg1"/>
                </a:solidFill>
              </a:rPr>
              <a:t>-protein-</a:t>
            </a:r>
            <a:r>
              <a:rPr lang="hr-HR" sz="1600" dirty="0" err="1">
                <a:solidFill>
                  <a:schemeClr val="bg1"/>
                </a:solidFill>
              </a:rPr>
              <a:t>simulations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using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cationic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dummy</a:t>
            </a:r>
            <a:r>
              <a:rPr lang="hr-HR" sz="1600" dirty="0">
                <a:solidFill>
                  <a:schemeClr val="bg1"/>
                </a:solidFill>
              </a:rPr>
              <a:t>-atom-</a:t>
            </a:r>
            <a:r>
              <a:rPr lang="hr-HR" sz="1600" dirty="0" err="1">
                <a:solidFill>
                  <a:schemeClr val="bg1"/>
                </a:solidFill>
              </a:rPr>
              <a:t>cada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hr-HR" sz="1600" dirty="0" err="1">
                <a:solidFill>
                  <a:schemeClr val="bg1"/>
                </a:solidFill>
              </a:rPr>
              <a:t>approach</a:t>
            </a:r>
            <a:endParaRPr lang="hr-HR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2894623"/>
            <a:ext cx="2946400" cy="2682224"/>
            <a:chOff x="1549400" y="1752600"/>
            <a:chExt cx="2946400" cy="2682224"/>
          </a:xfrm>
        </p:grpSpPr>
        <p:grpSp>
          <p:nvGrpSpPr>
            <p:cNvPr id="7" name="Group 6"/>
            <p:cNvGrpSpPr/>
            <p:nvPr/>
          </p:nvGrpSpPr>
          <p:grpSpPr>
            <a:xfrm>
              <a:off x="2005806" y="1752600"/>
              <a:ext cx="2160588" cy="2682224"/>
              <a:chOff x="838200" y="1752600"/>
              <a:chExt cx="2160588" cy="2682224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15" r="70164"/>
              <a:stretch/>
            </p:blipFill>
            <p:spPr bwMode="auto">
              <a:xfrm>
                <a:off x="838200" y="1752600"/>
                <a:ext cx="2127354" cy="2682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819400" y="2133600"/>
                <a:ext cx="179388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100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C00000"/>
                  </a:solidFill>
                </a:rPr>
                <a:t>+</a:t>
              </a:r>
              <a:r>
                <a:rPr lang="hr-HR" dirty="0" smtClean="0">
                  <a:solidFill>
                    <a:srgbClr val="C00000"/>
                  </a:solidFill>
                </a:rPr>
                <a:t>0.5</a:t>
              </a:r>
              <a:endParaRPr lang="hr-HR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5683" y="19489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C00000"/>
                  </a:solidFill>
                </a:rPr>
                <a:t>+</a:t>
              </a:r>
              <a:r>
                <a:rPr lang="hr-HR" dirty="0" smtClean="0">
                  <a:solidFill>
                    <a:srgbClr val="C00000"/>
                  </a:solidFill>
                </a:rPr>
                <a:t>0.5</a:t>
              </a:r>
              <a:endParaRPr lang="hr-HR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0283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C00000"/>
                  </a:solidFill>
                </a:rPr>
                <a:t>+</a:t>
              </a:r>
              <a:r>
                <a:rPr lang="hr-HR" dirty="0" smtClean="0">
                  <a:solidFill>
                    <a:srgbClr val="C00000"/>
                  </a:solidFill>
                </a:rPr>
                <a:t>0.5</a:t>
              </a:r>
              <a:endParaRPr lang="hr-HR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94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C00000"/>
                  </a:solidFill>
                </a:rPr>
                <a:t>+</a:t>
              </a:r>
              <a:r>
                <a:rPr lang="hr-HR" dirty="0" smtClean="0">
                  <a:solidFill>
                    <a:srgbClr val="C00000"/>
                  </a:solidFill>
                </a:rPr>
                <a:t>0.5</a:t>
              </a:r>
              <a:endParaRPr lang="hr-HR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19339" y="4942758"/>
            <a:ext cx="22797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Tetrahedron-shaped zinc divalent 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4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5647526" y="-3473952"/>
            <a:ext cx="866385" cy="1043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63886" y="1741714"/>
            <a:ext cx="2728685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1683" y="3923512"/>
            <a:ext cx="397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40 ns, </a:t>
            </a:r>
            <a:r>
              <a:rPr lang="hr-HR" sz="2000" i="1" dirty="0" smtClean="0"/>
              <a:t>NpT</a:t>
            </a:r>
            <a:r>
              <a:rPr lang="hr-HR" sz="2000" dirty="0" smtClean="0"/>
              <a:t>, ff14sb, TIP3P, AMBER 16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385992" y="6369998"/>
            <a:ext cx="25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L-en = Leu-enkephalin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64899"/>
              </p:ext>
            </p:extLst>
          </p:nvPr>
        </p:nvGraphicFramePr>
        <p:xfrm>
          <a:off x="6737448" y="4420410"/>
          <a:ext cx="4558937" cy="1140905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3226526">
                  <a:extLst>
                    <a:ext uri="{9D8B030D-6E8A-4147-A177-3AD203B41FA5}">
                      <a16:colId xmlns:a16="http://schemas.microsoft.com/office/drawing/2014/main" val="2932095851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319779481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&lt;CN&gt; ± SD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2720936025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cDPP</a:t>
                      </a:r>
                      <a:r>
                        <a:rPr lang="en-US" sz="2000" dirty="0" smtClean="0">
                          <a:effectLst/>
                        </a:rPr>
                        <a:t> III (5EGY)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4.67 ± 0.70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3654843040"/>
                  </a:ext>
                </a:extLst>
              </a:tr>
              <a:tr h="171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cDPP III – L-en (QMMM)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5.13 ± 0.66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9734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" y="504873"/>
            <a:ext cx="6664883" cy="59861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912833" y="3055302"/>
            <a:ext cx="58246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27" y="174446"/>
            <a:ext cx="3340855" cy="40009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54153" y="880164"/>
            <a:ext cx="663677" cy="56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1880327"/>
            <a:ext cx="9913257" cy="746760"/>
          </a:xfrm>
        </p:spPr>
        <p:txBody>
          <a:bodyPr>
            <a:noAutofit/>
          </a:bodyPr>
          <a:lstStyle/>
          <a:p>
            <a:r>
              <a:rPr lang="hr-HR" dirty="0"/>
              <a:t>W. </a:t>
            </a:r>
            <a:r>
              <a:rPr lang="hr-HR" dirty="0" err="1"/>
              <a:t>Yang</a:t>
            </a:r>
            <a:r>
              <a:rPr lang="hr-HR" dirty="0"/>
              <a:t> et al. </a:t>
            </a:r>
            <a:r>
              <a:rPr lang="hr-HR" dirty="0" err="1"/>
              <a:t>Generation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AMBER </a:t>
            </a:r>
            <a:r>
              <a:rPr lang="hr-HR" dirty="0" err="1"/>
              <a:t>force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parameters</a:t>
            </a:r>
            <a:r>
              <a:rPr lang="hr-HR" dirty="0"/>
              <a:t> for </a:t>
            </a:r>
            <a:r>
              <a:rPr lang="hr-HR" dirty="0" err="1"/>
              <a:t>zinc</a:t>
            </a:r>
            <a:r>
              <a:rPr lang="hr-HR" dirty="0"/>
              <a:t> </a:t>
            </a:r>
            <a:r>
              <a:rPr lang="hr-HR" dirty="0" err="1"/>
              <a:t>centres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M1 </a:t>
            </a:r>
            <a:r>
              <a:rPr lang="hr-HR" dirty="0" err="1"/>
              <a:t>and</a:t>
            </a:r>
            <a:r>
              <a:rPr lang="hr-HR" dirty="0"/>
              <a:t> M17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aminopeptidases</a:t>
            </a:r>
            <a:r>
              <a:rPr lang="hr-HR" dirty="0"/>
              <a:t>, </a:t>
            </a:r>
            <a:r>
              <a:rPr lang="hr-HR" i="1" dirty="0" err="1"/>
              <a:t>Journal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Biomolecular</a:t>
            </a:r>
            <a:r>
              <a:rPr lang="hr-HR" i="1" dirty="0"/>
              <a:t> </a:t>
            </a:r>
            <a:r>
              <a:rPr lang="hr-HR" i="1" dirty="0" err="1"/>
              <a:t>Structure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Dynamics</a:t>
            </a:r>
            <a:r>
              <a:rPr lang="hr-HR" dirty="0"/>
              <a:t> (2017) DOI: </a:t>
            </a:r>
            <a:r>
              <a:rPr lang="hr-HR" u="sng" dirty="0">
                <a:hlinkClick r:id="rId2"/>
              </a:rPr>
              <a:t>10.1080/07391102.2017.1364669</a:t>
            </a:r>
            <a:endParaRPr lang="hr-HR" u="sng" dirty="0"/>
          </a:p>
          <a:p>
            <a:endParaRPr lang="hr-HR" b="0" u="sng" dirty="0"/>
          </a:p>
          <a:p>
            <a:endParaRPr lang="hr-HR" b="0" u="sng" dirty="0" smtClean="0"/>
          </a:p>
          <a:p>
            <a:endParaRPr lang="hr-HR" b="0" u="sng" dirty="0"/>
          </a:p>
          <a:p>
            <a:endParaRPr lang="hr-HR" b="0" u="sng" dirty="0" smtClean="0"/>
          </a:p>
          <a:p>
            <a:endParaRPr lang="hr-HR" b="0" u="sng" dirty="0"/>
          </a:p>
          <a:p>
            <a:endParaRPr lang="hr-HR" b="0" u="sng" dirty="0" smtClean="0"/>
          </a:p>
          <a:p>
            <a:endParaRPr lang="hr-HR" b="0" u="sng" dirty="0"/>
          </a:p>
          <a:p>
            <a:endParaRPr lang="hr-HR" b="0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8"/>
          <a:stretch/>
        </p:blipFill>
        <p:spPr bwMode="auto">
          <a:xfrm>
            <a:off x="1857828" y="2770054"/>
            <a:ext cx="7467600" cy="3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6690" y="303996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M1 </a:t>
            </a:r>
            <a:r>
              <a:rPr lang="hr-HR" b="1" dirty="0" smtClean="0"/>
              <a:t>aminopeptidase from </a:t>
            </a:r>
            <a:r>
              <a:rPr lang="hr-HR" b="1" i="1" dirty="0" smtClean="0"/>
              <a:t>Plasmodium</a:t>
            </a:r>
            <a:r>
              <a:rPr lang="hr-HR" b="1" dirty="0" smtClean="0"/>
              <a:t> </a:t>
            </a:r>
            <a:r>
              <a:rPr lang="hr-HR" b="1" i="1" dirty="0"/>
              <a:t>falciparum</a:t>
            </a:r>
            <a:r>
              <a:rPr lang="hr-HR" b="1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79" y="286603"/>
            <a:ext cx="1047641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HYBRID BONDING/NONBONDING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75" y="3438997"/>
            <a:ext cx="2743200" cy="33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304254" y="810649"/>
            <a:ext cx="2743200" cy="2526707"/>
            <a:chOff x="9328512" y="162243"/>
            <a:chExt cx="2743200" cy="2526707"/>
          </a:xfrm>
        </p:grpSpPr>
        <p:pic>
          <p:nvPicPr>
            <p:cNvPr id="16" name="Picture 2" descr="C:\Users\antonija\Desktop\Pracenje_postdoca\M1-ZAFF_smallM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 r="62845" b="25014"/>
            <a:stretch/>
          </p:blipFill>
          <p:spPr bwMode="auto">
            <a:xfrm>
              <a:off x="9328512" y="188278"/>
              <a:ext cx="2743200" cy="2474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19862232">
              <a:off x="9699490" y="259655"/>
              <a:ext cx="633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rgbClr val="92D050"/>
                  </a:solidFill>
                </a:rPr>
                <a:t>CH</a:t>
              </a:r>
              <a:r>
                <a:rPr lang="hr-HR" sz="1600" b="1" baseline="-25000" dirty="0">
                  <a:solidFill>
                    <a:srgbClr val="92D050"/>
                  </a:solidFill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22825" y="162243"/>
              <a:ext cx="633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rgbClr val="92D050"/>
                  </a:solidFill>
                </a:rPr>
                <a:t>CH</a:t>
              </a:r>
              <a:r>
                <a:rPr lang="hr-HR" sz="1600" b="1" baseline="-25000" dirty="0">
                  <a:solidFill>
                    <a:srgbClr val="92D050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13095" y="2350396"/>
              <a:ext cx="633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rgbClr val="92D050"/>
                  </a:solidFill>
                </a:rPr>
                <a:t>CH</a:t>
              </a:r>
              <a:r>
                <a:rPr lang="hr-HR" sz="1600" b="1" baseline="-25000" dirty="0">
                  <a:solidFill>
                    <a:srgbClr val="92D050"/>
                  </a:solidFill>
                </a:rPr>
                <a:t>3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2" y="567870"/>
            <a:ext cx="10472056" cy="1275836"/>
          </a:xfrm>
          <a:noFill/>
        </p:spPr>
        <p:txBody>
          <a:bodyPr>
            <a:normAutofit/>
          </a:bodyPr>
          <a:lstStyle/>
          <a:p>
            <a:r>
              <a:rPr lang="hr-HR" sz="2800" dirty="0"/>
              <a:t>P. Li </a:t>
            </a:r>
            <a:r>
              <a:rPr lang="hr-HR" sz="2800" dirty="0" err="1"/>
              <a:t>and</a:t>
            </a:r>
            <a:r>
              <a:rPr lang="hr-HR" sz="2800" dirty="0"/>
              <a:t> K. M. Merz, </a:t>
            </a:r>
            <a:r>
              <a:rPr lang="en-US" sz="2800" b="1" dirty="0">
                <a:solidFill>
                  <a:srgbClr val="00B050"/>
                </a:solidFill>
              </a:rPr>
              <a:t>MCPB.py: A Python Based Metal Center Parameter Builder</a:t>
            </a:r>
            <a:r>
              <a:rPr lang="hr-HR" sz="2800" dirty="0"/>
              <a:t> </a:t>
            </a:r>
            <a:r>
              <a:rPr lang="hr-HR" sz="2800" i="1" dirty="0"/>
              <a:t>J. </a:t>
            </a:r>
            <a:r>
              <a:rPr lang="hr-HR" sz="2800" i="1" dirty="0" err="1"/>
              <a:t>Chem</a:t>
            </a:r>
            <a:r>
              <a:rPr lang="hr-HR" sz="2800" i="1" dirty="0"/>
              <a:t>. Inf. Model.</a:t>
            </a:r>
            <a:r>
              <a:rPr lang="hr-HR" sz="2800" dirty="0"/>
              <a:t> 56 (2016) 599−604.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933" y="1495870"/>
            <a:ext cx="8403771" cy="4572000"/>
            <a:chOff x="1981201" y="2133600"/>
            <a:chExt cx="8403771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1" y="2133600"/>
              <a:ext cx="6343899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520543" y="3048000"/>
              <a:ext cx="3810000" cy="1143000"/>
              <a:chOff x="5867400" y="3048000"/>
              <a:chExt cx="3810000" cy="1143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077200" y="3240396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b="1" dirty="0" smtClean="0"/>
                  <a:t>BONDING </a:t>
                </a:r>
                <a:r>
                  <a:rPr lang="hr-HR" b="1" dirty="0"/>
                  <a:t>PARAM.</a:t>
                </a:r>
              </a:p>
            </p:txBody>
          </p:sp>
          <p:sp>
            <p:nvSpPr>
              <p:cNvPr id="5" name="Right Arrow Callout 4"/>
              <p:cNvSpPr/>
              <p:nvPr/>
            </p:nvSpPr>
            <p:spPr>
              <a:xfrm>
                <a:off x="5867400" y="3048000"/>
                <a:ext cx="2209800" cy="1143000"/>
              </a:xfrm>
              <a:prstGeom prst="rightArrowCallou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6172200" y="4038600"/>
                <a:ext cx="800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477000" y="4328886"/>
              <a:ext cx="3907972" cy="1143000"/>
              <a:chOff x="5802086" y="3048000"/>
              <a:chExt cx="3907972" cy="1143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109858" y="3325104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b="1" dirty="0" smtClean="0"/>
                  <a:t>NONBONDING </a:t>
                </a:r>
                <a:r>
                  <a:rPr lang="hr-HR" b="1" dirty="0"/>
                  <a:t>PARAM.</a:t>
                </a:r>
              </a:p>
            </p:txBody>
          </p:sp>
          <p:sp>
            <p:nvSpPr>
              <p:cNvPr id="13" name="Right Arrow Callout 12"/>
              <p:cNvSpPr/>
              <p:nvPr/>
            </p:nvSpPr>
            <p:spPr>
              <a:xfrm>
                <a:off x="5802086" y="3048000"/>
                <a:ext cx="2362200" cy="1143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1121"/>
                </a:avLst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925462" y="4125684"/>
                <a:ext cx="800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/>
          <p:cNvSpPr/>
          <p:nvPr/>
        </p:nvSpPr>
        <p:spPr>
          <a:xfrm>
            <a:off x="7444832" y="1604304"/>
            <a:ext cx="2114300" cy="35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813727" y="3193355"/>
            <a:ext cx="223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M1 </a:t>
            </a:r>
            <a:r>
              <a:rPr lang="hr-HR" b="1" dirty="0" smtClean="0"/>
              <a:t>aminopeptidase 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471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M1 </a:t>
            </a:r>
            <a:r>
              <a:rPr lang="en-US" dirty="0" smtClean="0"/>
              <a:t>aminopeptidase parameters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87453"/>
              </p:ext>
            </p:extLst>
          </p:nvPr>
        </p:nvGraphicFramePr>
        <p:xfrm>
          <a:off x="8013182" y="2255158"/>
          <a:ext cx="3912301" cy="2040081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439732">
                  <a:extLst>
                    <a:ext uri="{9D8B030D-6E8A-4147-A177-3AD203B41FA5}">
                      <a16:colId xmlns:a16="http://schemas.microsoft.com/office/drawing/2014/main" val="162193056"/>
                    </a:ext>
                  </a:extLst>
                </a:gridCol>
                <a:gridCol w="1472569">
                  <a:extLst>
                    <a:ext uri="{9D8B030D-6E8A-4147-A177-3AD203B41FA5}">
                      <a16:colId xmlns:a16="http://schemas.microsoft.com/office/drawing/2014/main" val="184156541"/>
                    </a:ext>
                  </a:extLst>
                </a:gridCol>
              </a:tblGrid>
              <a:tr h="223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&lt;CN&gt;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± </a:t>
                      </a:r>
                      <a:r>
                        <a:rPr lang="hr-HR" sz="2000" dirty="0" smtClean="0">
                          <a:effectLst/>
                        </a:rPr>
                        <a:t>SD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4252554872"/>
                  </a:ext>
                </a:extLst>
              </a:tr>
              <a:tr h="223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cDPP III (3T6B)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5.32 </a:t>
                      </a:r>
                      <a:r>
                        <a:rPr lang="en-US" sz="2000" dirty="0" smtClean="0">
                          <a:effectLst/>
                        </a:rPr>
                        <a:t>±</a:t>
                      </a:r>
                      <a:r>
                        <a:rPr lang="hr-HR" sz="2000" dirty="0" smtClean="0">
                          <a:effectLst/>
                        </a:rPr>
                        <a:t> </a:t>
                      </a: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302930832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cDPP</a:t>
                      </a:r>
                      <a:r>
                        <a:rPr lang="en-US" sz="2000" b="0" dirty="0">
                          <a:effectLst/>
                        </a:rPr>
                        <a:t> III (5EGY)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5.01 ± 0.07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3407360033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cDPP III – L-en (3T6B)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5.00 ± 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4216253865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cDPP III – L-en (5E3A)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5.00 ± 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 anchor="ctr"/>
                </a:tc>
                <a:extLst>
                  <a:ext uri="{0D108BD9-81ED-4DB2-BD59-A6C34878D82A}">
                    <a16:rowId xmlns:a16="http://schemas.microsoft.com/office/drawing/2014/main" val="34372557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87690" y="6457521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Leu-enkephalin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3182" y="1809358"/>
            <a:ext cx="4140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40 ns, </a:t>
            </a:r>
            <a:r>
              <a:rPr lang="hr-HR" sz="2000" i="1" dirty="0" smtClean="0"/>
              <a:t>NpT</a:t>
            </a:r>
            <a:r>
              <a:rPr lang="hr-HR" sz="2000" dirty="0" smtClean="0"/>
              <a:t>, ff14sb, TIP3P, AMBER 16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0" y="1351019"/>
            <a:ext cx="6128831" cy="537259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087802" y="3672348"/>
            <a:ext cx="50386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05" y="3064615"/>
            <a:ext cx="2548174" cy="35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1205</TotalTime>
  <Words>915</Words>
  <Application>Microsoft Office PowerPoint</Application>
  <PresentationFormat>Widescreen</PresentationFormat>
  <Paragraphs>237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HelveticaNeueW01-75Bold</vt:lpstr>
      <vt:lpstr>Mistral</vt:lpstr>
      <vt:lpstr>Times New Roman</vt:lpstr>
      <vt:lpstr>Wingdings</vt:lpstr>
      <vt:lpstr>Retrospect</vt:lpstr>
      <vt:lpstr>Development of new zinc ion parameters suitable for classical MD simulations of zinc metallo-peptidases</vt:lpstr>
      <vt:lpstr>INTRODUCTION</vt:lpstr>
      <vt:lpstr>Human dipeptidyl peptidase III (DPP III)</vt:lpstr>
      <vt:lpstr>PowerPoint Presentation</vt:lpstr>
      <vt:lpstr>CATIONIC DUMMY ATOM (CaDA) MODEL</vt:lpstr>
      <vt:lpstr>PowerPoint Presentation</vt:lpstr>
      <vt:lpstr>PowerPoint Presentation</vt:lpstr>
      <vt:lpstr>PowerPoint Presentation</vt:lpstr>
      <vt:lpstr>M1 aminopeptidase parameters</vt:lpstr>
      <vt:lpstr>4-ligand-extended model</vt:lpstr>
      <vt:lpstr>4-ligand-extended model</vt:lpstr>
      <vt:lpstr>PowerPoint Presentation</vt:lpstr>
      <vt:lpstr>PowerPoint Presentation</vt:lpstr>
      <vt:lpstr>PowerPoint Presentation</vt:lpstr>
      <vt:lpstr>MD simulations of zinc metallo-peptidases</vt:lpstr>
      <vt:lpstr>ACKNOWLEDGMENT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new zinc ion parameters suitable for classical MD simulations of zinc metallo-peptidases</dc:title>
  <dc:creator>Antonija</dc:creator>
  <cp:lastModifiedBy> </cp:lastModifiedBy>
  <cp:revision>100</cp:revision>
  <dcterms:created xsi:type="dcterms:W3CDTF">2019-03-23T17:33:56Z</dcterms:created>
  <dcterms:modified xsi:type="dcterms:W3CDTF">2019-05-11T11:55:38Z</dcterms:modified>
</cp:coreProperties>
</file>